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media/image23.jpg" ContentType="image/jpg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0" r:id="rId2"/>
    <p:sldId id="267" r:id="rId3"/>
    <p:sldId id="275" r:id="rId4"/>
    <p:sldId id="268" r:id="rId5"/>
    <p:sldId id="276" r:id="rId6"/>
    <p:sldId id="282" r:id="rId7"/>
    <p:sldId id="269" r:id="rId8"/>
    <p:sldId id="278" r:id="rId9"/>
    <p:sldId id="279" r:id="rId10"/>
    <p:sldId id="281" r:id="rId11"/>
    <p:sldId id="270" r:id="rId12"/>
    <p:sldId id="25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08439"/>
    <a:srgbClr val="65A5B6"/>
    <a:srgbClr val="BF95DF"/>
    <a:srgbClr val="B5D3DC"/>
    <a:srgbClr val="00843A"/>
    <a:srgbClr val="FFCD26"/>
    <a:srgbClr val="AC75D5"/>
    <a:srgbClr val="B3B2B2"/>
    <a:srgbClr val="A8C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5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CD26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CD2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0B-4C71-B0E6-0778A990CE03}"/>
              </c:ext>
            </c:extLst>
          </c:dPt>
          <c:dPt>
            <c:idx val="1"/>
            <c:bubble3D val="0"/>
            <c:spPr>
              <a:solidFill>
                <a:srgbClr val="00843A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30B-4C71-B0E6-0778A990CE03}"/>
              </c:ext>
            </c:extLst>
          </c:dPt>
          <c:cat>
            <c:strRef>
              <c:f>Лист1!$A$2:$A$3</c:f>
              <c:strCache>
                <c:ptCount val="2"/>
                <c:pt idx="0">
                  <c:v>Русские</c:v>
                </c:pt>
                <c:pt idx="1">
                  <c:v>другие национальности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0B-4C71-B0E6-0778A990C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5"/>
        <c:holeSize val="59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21913975675725"/>
          <c:y val="0.85568600374254911"/>
          <c:w val="0.8067808602432428"/>
          <c:h val="0.11159460241642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93770647822346"/>
          <c:y val="0"/>
          <c:w val="0.56911616982537661"/>
          <c:h val="0.9412081576311558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B5D3DC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51-4B4F-A942-EEFA914899B6}"/>
              </c:ext>
            </c:extLst>
          </c:dPt>
          <c:dPt>
            <c:idx val="1"/>
            <c:bubble3D val="0"/>
            <c:spPr>
              <a:solidFill>
                <a:srgbClr val="B5D3DC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51-4B4F-A942-EEFA914899B6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51-4B4F-A942-EEFA914899B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51-4B4F-A942-EEFA914899B6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3C51-4B4F-A942-EEFA914899B6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3C51-4B4F-A942-EEFA914899B6}"/>
              </c:ext>
            </c:extLst>
          </c:dPt>
          <c:dPt>
            <c:idx val="6"/>
            <c:bubble3D val="0"/>
            <c:spPr>
              <a:solidFill>
                <a:srgbClr val="B5D3DC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3C51-4B4F-A942-EEFA914899B6}"/>
              </c:ext>
            </c:extLst>
          </c:dPt>
          <c:dPt>
            <c:idx val="7"/>
            <c:bubble3D val="0"/>
            <c:spPr>
              <a:solidFill>
                <a:srgbClr val="FFCD26"/>
              </a:solidFill>
              <a:ln w="2857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3C51-4B4F-A942-EEFA914899B6}"/>
              </c:ext>
            </c:extLst>
          </c:dPt>
          <c:cat>
            <c:strRef>
              <c:f>Лист1!$A$2:$A$9</c:f>
              <c:strCache>
                <c:ptCount val="8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C51-4B4F-A942-EEFA91489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0.46724</cdr:x>
      <cdr:y>0.27349</cdr:y>
    </cdr:from>
    <cdr:to>
      <cdr:x>0.7568</cdr:x>
      <cdr:y>0.65225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178375" y="974778"/>
          <a:ext cx="1350003" cy="135000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C0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4E4-5B91-4F02-AAA5-CEE826012B9C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02BC-41D8-4E84-9727-C2F2EE0DE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0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4E4-5B91-4F02-AAA5-CEE826012B9C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02BC-41D8-4E84-9727-C2F2EE0DE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4E4-5B91-4F02-AAA5-CEE826012B9C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02BC-41D8-4E84-9727-C2F2EE0DE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49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523270" y="6394450"/>
            <a:ext cx="33021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FC4421D-A50F-40D9-8738-FE5EE7E958F2}" type="slidenum">
              <a:rPr lang="id-ID" sz="900" smtClean="0">
                <a:solidFill>
                  <a:schemeClr val="bg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900" dirty="0">
              <a:solidFill>
                <a:schemeClr val="bg1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97231" y="2041161"/>
            <a:ext cx="3684175" cy="2860117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35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62597" y="2041161"/>
            <a:ext cx="3684175" cy="2860117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35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52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4E4-5B91-4F02-AAA5-CEE826012B9C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02BC-41D8-4E84-9727-C2F2EE0DE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86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4E4-5B91-4F02-AAA5-CEE826012B9C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02BC-41D8-4E84-9727-C2F2EE0DE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15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4E4-5B91-4F02-AAA5-CEE826012B9C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02BC-41D8-4E84-9727-C2F2EE0DE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1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4E4-5B91-4F02-AAA5-CEE826012B9C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02BC-41D8-4E84-9727-C2F2EE0DE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76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4E4-5B91-4F02-AAA5-CEE826012B9C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02BC-41D8-4E84-9727-C2F2EE0DE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49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4E4-5B91-4F02-AAA5-CEE826012B9C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02BC-41D8-4E84-9727-C2F2EE0DE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84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4E4-5B91-4F02-AAA5-CEE826012B9C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02BC-41D8-4E84-9727-C2F2EE0DE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21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4E4-5B91-4F02-AAA5-CEE826012B9C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02BC-41D8-4E84-9727-C2F2EE0DE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88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914E4-5B91-4F02-AAA5-CEE826012B9C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002BC-41D8-4E84-9727-C2F2EE0DE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45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hyperlink" Target="https://48.rosstat.gov.ru/storage/mediabank/%D0%98%D0%BD%D1%84%D0%BE%D0%B3%D1%80%D0%B0%D1%84%D0%B8%D0%BA%D0%B0_%D0%92%D0%9F%D0%9D-2020.pdf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10" Type="http://schemas.openxmlformats.org/officeDocument/2006/relationships/image" Target="../media/image23.jpg"/><Relationship Id="rId4" Type="http://schemas.openxmlformats.org/officeDocument/2006/relationships/image" Target="../media/image5.jpeg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chart" Target="../charts/chart3.xml"/><Relationship Id="rId7" Type="http://schemas.openxmlformats.org/officeDocument/2006/relationships/image" Target="../media/image23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jp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122667350"/>
              </p:ext>
            </p:extLst>
          </p:nvPr>
        </p:nvGraphicFramePr>
        <p:xfrm>
          <a:off x="2486926" y="3324719"/>
          <a:ext cx="3547485" cy="232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7" name="Picture 2" descr="C:\Users\buhtinovans\Desktop\мои картинки\Рисунок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8" y="1747908"/>
            <a:ext cx="2371169" cy="200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Прямоугольник 82"/>
          <p:cNvSpPr/>
          <p:nvPr/>
        </p:nvSpPr>
        <p:spPr>
          <a:xfrm>
            <a:off x="364540" y="513951"/>
            <a:ext cx="8779460" cy="338554"/>
          </a:xfrm>
          <a:prstGeom prst="rect">
            <a:avLst/>
          </a:prstGeom>
          <a:solidFill>
            <a:srgbClr val="0084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05201" y="95624"/>
            <a:ext cx="5613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АДМИНИСТРАЦИИ ГОРОДА ЛИПЕЦКА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-27431" y="846"/>
            <a:ext cx="391971" cy="6857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 ВОСПИТАТЕЛЬНАЯ  </a:t>
            </a:r>
            <a:r>
              <a:rPr lang="ru-RU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    2025-2026</a:t>
            </a:r>
            <a:endParaRPr lang="ru-RU" b="1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4"/>
          <a:srcRect l="11945" t="8314" r="12123" b="11071"/>
          <a:stretch/>
        </p:blipFill>
        <p:spPr>
          <a:xfrm>
            <a:off x="3221157" y="1336818"/>
            <a:ext cx="2496394" cy="16564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512" y="4778138"/>
            <a:ext cx="18960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3200" dirty="0" smtClean="0">
                <a:solidFill>
                  <a:srgbClr val="993300"/>
                </a:solidFill>
              </a:rPr>
              <a:t>483 040</a:t>
            </a:r>
            <a:endParaRPr lang="ru-RU" sz="3200" dirty="0">
              <a:solidFill>
                <a:srgbClr val="993300"/>
              </a:solidFill>
            </a:endParaRPr>
          </a:p>
          <a:p>
            <a:pPr algn="ctr">
              <a:lnSpc>
                <a:spcPts val="1500"/>
              </a:lnSpc>
            </a:pPr>
            <a:r>
              <a:rPr lang="ru-RU" sz="1400" dirty="0">
                <a:solidFill>
                  <a:srgbClr val="336600"/>
                </a:solidFill>
              </a:rPr>
              <a:t>человек</a:t>
            </a:r>
          </a:p>
          <a:p>
            <a:pPr algn="ctr">
              <a:lnSpc>
                <a:spcPts val="1500"/>
              </a:lnSpc>
            </a:pPr>
            <a:r>
              <a:rPr lang="ru-RU" sz="1400" dirty="0">
                <a:solidFill>
                  <a:srgbClr val="336600"/>
                </a:solidFill>
              </a:rPr>
              <a:t> на 1 </a:t>
            </a:r>
            <a:r>
              <a:rPr lang="ru-RU" sz="1400" dirty="0" smtClean="0">
                <a:solidFill>
                  <a:srgbClr val="336600"/>
                </a:solidFill>
              </a:rPr>
              <a:t>января 2025 </a:t>
            </a:r>
            <a:r>
              <a:rPr lang="ru-RU" sz="1400" dirty="0">
                <a:solidFill>
                  <a:srgbClr val="336600"/>
                </a:solidFill>
              </a:rPr>
              <a:t>года</a:t>
            </a:r>
          </a:p>
          <a:p>
            <a:pPr algn="ctr">
              <a:lnSpc>
                <a:spcPts val="1500"/>
              </a:lnSpc>
            </a:pPr>
            <a:endParaRPr lang="ru-RU" dirty="0">
              <a:solidFill>
                <a:srgbClr val="33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3434" y="1342475"/>
            <a:ext cx="2077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ПЛОЩАДЬ ГОРОДА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04677" y="1358570"/>
            <a:ext cx="272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НАЦИОНАЛЬНЫЙ СОСТАВ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2942" y="4000692"/>
            <a:ext cx="2445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ЧИСЛЕННОСТЬ НАСЕЛЕНИЯ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02060" y="1761429"/>
            <a:ext cx="7328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2800" dirty="0">
                <a:solidFill>
                  <a:srgbClr val="336600"/>
                </a:solidFill>
              </a:rPr>
              <a:t>330</a:t>
            </a:r>
          </a:p>
          <a:p>
            <a:pPr algn="ctr">
              <a:lnSpc>
                <a:spcPts val="1500"/>
              </a:lnSpc>
            </a:pPr>
            <a:r>
              <a:rPr lang="ru-RU" sz="1400" dirty="0">
                <a:solidFill>
                  <a:srgbClr val="336600"/>
                </a:solidFill>
              </a:rPr>
              <a:t>км</a:t>
            </a:r>
            <a:r>
              <a:rPr lang="ru-RU" sz="1400" baseline="30000" dirty="0">
                <a:solidFill>
                  <a:srgbClr val="336600"/>
                </a:solidFill>
              </a:rPr>
              <a:t>2</a:t>
            </a:r>
            <a:r>
              <a:rPr lang="ru-RU" sz="1400" dirty="0">
                <a:solidFill>
                  <a:srgbClr val="336600"/>
                </a:solidFill>
              </a:rPr>
              <a:t> </a:t>
            </a:r>
            <a:endParaRPr lang="ru-RU" dirty="0">
              <a:solidFill>
                <a:srgbClr val="3366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809070" y="4285421"/>
            <a:ext cx="982961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3600" dirty="0">
                <a:solidFill>
                  <a:srgbClr val="BF95DF"/>
                </a:solidFill>
              </a:rPr>
              <a:t>97%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82214" y="4252796"/>
            <a:ext cx="748923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3600" dirty="0">
                <a:solidFill>
                  <a:srgbClr val="BF95DF"/>
                </a:solidFill>
              </a:rPr>
              <a:t>3%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5086167" y="3381225"/>
            <a:ext cx="991450" cy="8715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093812" y="4379596"/>
            <a:ext cx="970925" cy="10161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793566" y="3148043"/>
            <a:ext cx="18066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sz="1200" dirty="0"/>
          </a:p>
          <a:p>
            <a:pPr fontAlgn="base"/>
            <a:r>
              <a:rPr lang="ru-RU" sz="1200" dirty="0"/>
              <a:t>Армяне – 0,6%</a:t>
            </a:r>
          </a:p>
          <a:p>
            <a:pPr fontAlgn="base"/>
            <a:r>
              <a:rPr lang="ru-RU" sz="1200" dirty="0"/>
              <a:t>Украинцы – 0,4%</a:t>
            </a:r>
          </a:p>
          <a:p>
            <a:pPr fontAlgn="base"/>
            <a:r>
              <a:rPr lang="ru-RU" sz="1200" dirty="0"/>
              <a:t>Азербайджанцы – 0,3%</a:t>
            </a:r>
          </a:p>
          <a:p>
            <a:pPr fontAlgn="base"/>
            <a:r>
              <a:rPr lang="ru-RU" sz="1200" dirty="0"/>
              <a:t>Цыгане – 0,3%</a:t>
            </a:r>
          </a:p>
          <a:p>
            <a:pPr fontAlgn="base"/>
            <a:r>
              <a:rPr lang="ru-RU" sz="1200" dirty="0"/>
              <a:t>Узбеки – 0,2%</a:t>
            </a:r>
          </a:p>
          <a:p>
            <a:pPr fontAlgn="base"/>
            <a:r>
              <a:rPr lang="ru-RU" sz="1200" dirty="0"/>
              <a:t>Таджики – 0,2%</a:t>
            </a:r>
          </a:p>
          <a:p>
            <a:pPr fontAlgn="base"/>
            <a:r>
              <a:rPr lang="ru-RU" sz="1200" dirty="0"/>
              <a:t>Татары – 0,1%</a:t>
            </a:r>
          </a:p>
          <a:p>
            <a:pPr fontAlgn="base"/>
            <a:r>
              <a:rPr lang="ru-RU" sz="1200" dirty="0"/>
              <a:t>Езиды – 0,1%</a:t>
            </a:r>
          </a:p>
          <a:p>
            <a:pPr fontAlgn="base"/>
            <a:r>
              <a:rPr lang="ru-RU" sz="1200" dirty="0"/>
              <a:t>Молдаване – 0,08%</a:t>
            </a:r>
          </a:p>
          <a:p>
            <a:pPr fontAlgn="base"/>
            <a:r>
              <a:rPr lang="ru-RU" sz="1200" dirty="0"/>
              <a:t>Белорусы – 0,06%</a:t>
            </a:r>
          </a:p>
          <a:p>
            <a:pPr fontAlgn="base"/>
            <a:r>
              <a:rPr lang="ru-RU" sz="1200" dirty="0"/>
              <a:t>Прочие – 0,66%</a:t>
            </a:r>
          </a:p>
          <a:p>
            <a:pPr fontAlgn="base"/>
            <a:endParaRPr lang="ru-RU" sz="1200" dirty="0"/>
          </a:p>
        </p:txBody>
      </p:sp>
      <p:graphicFrame>
        <p:nvGraphicFramePr>
          <p:cNvPr id="82" name="Таблица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895222"/>
              </p:ext>
            </p:extLst>
          </p:nvPr>
        </p:nvGraphicFramePr>
        <p:xfrm>
          <a:off x="850787" y="5817022"/>
          <a:ext cx="7999195" cy="731520"/>
        </p:xfrm>
        <a:graphic>
          <a:graphicData uri="http://schemas.openxmlformats.org/drawingml/2006/table">
            <a:tbl>
              <a:tblPr/>
              <a:tblGrid>
                <a:gridCol w="1599839">
                  <a:extLst>
                    <a:ext uri="{9D8B030D-6E8A-4147-A177-3AD203B41FA5}">
                      <a16:colId xmlns:a16="http://schemas.microsoft.com/office/drawing/2014/main" val="336626535"/>
                    </a:ext>
                  </a:extLst>
                </a:gridCol>
                <a:gridCol w="1599839">
                  <a:extLst>
                    <a:ext uri="{9D8B030D-6E8A-4147-A177-3AD203B41FA5}">
                      <a16:colId xmlns:a16="http://schemas.microsoft.com/office/drawing/2014/main" val="2997306538"/>
                    </a:ext>
                  </a:extLst>
                </a:gridCol>
                <a:gridCol w="1599839">
                  <a:extLst>
                    <a:ext uri="{9D8B030D-6E8A-4147-A177-3AD203B41FA5}">
                      <a16:colId xmlns:a16="http://schemas.microsoft.com/office/drawing/2014/main" val="1717997873"/>
                    </a:ext>
                  </a:extLst>
                </a:gridCol>
                <a:gridCol w="1599839">
                  <a:extLst>
                    <a:ext uri="{9D8B030D-6E8A-4147-A177-3AD203B41FA5}">
                      <a16:colId xmlns:a16="http://schemas.microsoft.com/office/drawing/2014/main" val="520491017"/>
                    </a:ext>
                  </a:extLst>
                </a:gridCol>
                <a:gridCol w="1599839">
                  <a:extLst>
                    <a:ext uri="{9D8B030D-6E8A-4147-A177-3AD203B41FA5}">
                      <a16:colId xmlns:a16="http://schemas.microsoft.com/office/drawing/2014/main" val="4165274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2023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2024</a:t>
                      </a:r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101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effectLst/>
                        </a:rPr>
                        <a:t>↘</a:t>
                      </a:r>
                      <a:r>
                        <a:rPr lang="ru-RU" dirty="0" smtClean="0">
                          <a:effectLst/>
                        </a:rPr>
                        <a:t>503 216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effectLst/>
                        </a:rPr>
                        <a:t>↘</a:t>
                      </a:r>
                      <a:r>
                        <a:rPr lang="ru-RU" dirty="0" smtClean="0">
                          <a:effectLst/>
                        </a:rPr>
                        <a:t>496 447</a:t>
                      </a:r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  <a:effectLst/>
                        </a:rPr>
                        <a:t>↘</a:t>
                      </a:r>
                      <a:r>
                        <a:rPr lang="ru-RU" dirty="0">
                          <a:effectLst/>
                        </a:rPr>
                        <a:t>490 428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ABC32"/>
                          </a:solidFill>
                          <a:effectLst/>
                        </a:rPr>
                        <a:t>↗</a:t>
                      </a:r>
                      <a:r>
                        <a:rPr lang="ru-RU" dirty="0" smtClean="0">
                          <a:effectLst/>
                        </a:rPr>
                        <a:t>503 193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/>
                        </a:rPr>
                        <a:t>↘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</a:rPr>
                        <a:t>483 040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84806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24701" y="1998988"/>
            <a:ext cx="2552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200" dirty="0" smtClean="0">
                <a:solidFill>
                  <a:srgbClr val="336600"/>
                </a:solidFill>
              </a:rPr>
              <a:t>Источник </a:t>
            </a:r>
            <a:r>
              <a:rPr lang="en-US" sz="1200" b="1" dirty="0">
                <a:solidFill>
                  <a:srgbClr val="65A5B6"/>
                </a:solidFill>
                <a:hlinkClick r:id="rId5"/>
              </a:rPr>
              <a:t>48.rosstat.gov.ru</a:t>
            </a:r>
            <a:endParaRPr lang="ru-RU" sz="1200" b="1" dirty="0">
              <a:solidFill>
                <a:srgbClr val="65A5B6"/>
              </a:solidFill>
            </a:endParaRPr>
          </a:p>
          <a:p>
            <a:pPr fontAlgn="base"/>
            <a:r>
              <a:rPr lang="ru-RU" sz="1200" dirty="0">
                <a:solidFill>
                  <a:srgbClr val="336600"/>
                </a:solidFill>
              </a:rPr>
              <a:t>по данным Всероссийской переписи населения 2020 года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631619" y="495850"/>
            <a:ext cx="643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ГОРОДСКОЙ   ОКРУГ   ГОРОД   ЛИПЕЦК   ЛИПЕЦКАЯ    ОБЛАСТЬ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r="3115"/>
          <a:stretch/>
        </p:blipFill>
        <p:spPr>
          <a:xfrm>
            <a:off x="6077617" y="3381225"/>
            <a:ext cx="672742" cy="201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2"/>
          <a:srcRect l="11945" t="8314" r="12123" b="11071"/>
          <a:stretch/>
        </p:blipFill>
        <p:spPr>
          <a:xfrm>
            <a:off x="578271" y="993833"/>
            <a:ext cx="2403617" cy="1594923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43298" y="2698543"/>
            <a:ext cx="2398309" cy="3715608"/>
            <a:chOff x="819992" y="1146510"/>
            <a:chExt cx="2398309" cy="3715608"/>
          </a:xfrm>
        </p:grpSpPr>
        <p:sp>
          <p:nvSpPr>
            <p:cNvPr id="50" name="TextBox 49"/>
            <p:cNvSpPr txBox="1"/>
            <p:nvPr/>
          </p:nvSpPr>
          <p:spPr>
            <a:xfrm>
              <a:off x="949502" y="3583613"/>
              <a:ext cx="145905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ru-RU" sz="3600" dirty="0" smtClean="0">
                  <a:solidFill>
                    <a:schemeClr val="bg1">
                      <a:lumMod val="75000"/>
                    </a:schemeClr>
                  </a:solidFill>
                </a:rPr>
                <a:t>23 841</a:t>
              </a:r>
              <a:endParaRPr lang="ru-RU" sz="3600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algn="ctr">
                <a:lnSpc>
                  <a:spcPts val="1500"/>
                </a:lnSpc>
              </a:pPr>
              <a:r>
                <a:rPr lang="ru-RU" sz="1400" dirty="0">
                  <a:solidFill>
                    <a:srgbClr val="336600"/>
                  </a:solidFill>
                </a:rPr>
                <a:t>детей в ДОУ</a:t>
              </a:r>
              <a:endParaRPr lang="ru-RU" dirty="0">
                <a:solidFill>
                  <a:srgbClr val="3366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30985" y="2108450"/>
              <a:ext cx="145905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ru-RU" sz="3600" dirty="0" smtClean="0">
                  <a:solidFill>
                    <a:schemeClr val="bg1">
                      <a:lumMod val="75000"/>
                    </a:schemeClr>
                  </a:solidFill>
                </a:rPr>
                <a:t>61 755</a:t>
              </a:r>
              <a:endParaRPr lang="ru-RU" sz="3600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algn="ctr">
                <a:lnSpc>
                  <a:spcPts val="1500"/>
                </a:lnSpc>
              </a:pPr>
              <a:r>
                <a:rPr lang="ru-RU" sz="1400" dirty="0">
                  <a:solidFill>
                    <a:srgbClr val="336600"/>
                  </a:solidFill>
                </a:rPr>
                <a:t>детей в ОУ</a:t>
              </a:r>
              <a:endParaRPr lang="ru-RU" dirty="0">
                <a:solidFill>
                  <a:srgbClr val="336600"/>
                </a:solidFill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823082" y="1146510"/>
              <a:ext cx="2395219" cy="769111"/>
              <a:chOff x="7786041" y="1563390"/>
              <a:chExt cx="2395219" cy="769111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7786041" y="1563390"/>
                <a:ext cx="2395219" cy="769111"/>
              </a:xfrm>
              <a:prstGeom prst="rect">
                <a:avLst/>
              </a:prstGeom>
              <a:solidFill>
                <a:srgbClr val="0084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9" name="Группа 8"/>
              <p:cNvGrpSpPr/>
              <p:nvPr/>
            </p:nvGrpSpPr>
            <p:grpSpPr>
              <a:xfrm>
                <a:off x="8397619" y="1663037"/>
                <a:ext cx="1764304" cy="616150"/>
                <a:chOff x="4058738" y="1600808"/>
                <a:chExt cx="1764304" cy="616150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5119003" y="1844933"/>
                  <a:ext cx="704039" cy="3720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ru-RU" sz="4000" dirty="0" smtClean="0">
                      <a:solidFill>
                        <a:schemeClr val="bg1"/>
                      </a:solidFill>
                    </a:rPr>
                    <a:t>65</a:t>
                  </a:r>
                  <a:endParaRPr lang="ru-RU" sz="4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058738" y="1600808"/>
                  <a:ext cx="1220206" cy="5770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50" dirty="0" smtClean="0">
                      <a:solidFill>
                        <a:schemeClr val="bg1"/>
                      </a:solidFill>
                    </a:rPr>
                    <a:t>обще</a:t>
                  </a:r>
                </a:p>
                <a:p>
                  <a:r>
                    <a:rPr lang="ru-RU" sz="1050" dirty="0" smtClean="0">
                      <a:solidFill>
                        <a:schemeClr val="bg1"/>
                      </a:solidFill>
                    </a:rPr>
                    <a:t>образовательных </a:t>
                  </a:r>
                  <a:endParaRPr lang="ru-RU" sz="1050" dirty="0">
                    <a:solidFill>
                      <a:schemeClr val="bg1"/>
                    </a:solidFill>
                  </a:endParaRPr>
                </a:p>
                <a:p>
                  <a:r>
                    <a:rPr lang="ru-RU" sz="1050" dirty="0" smtClean="0">
                      <a:solidFill>
                        <a:schemeClr val="bg1"/>
                      </a:solidFill>
                    </a:rPr>
                    <a:t>учреждений</a:t>
                  </a:r>
                  <a:endParaRPr lang="ru-RU" sz="105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2" name="Группа 11"/>
            <p:cNvGrpSpPr/>
            <p:nvPr/>
          </p:nvGrpSpPr>
          <p:grpSpPr>
            <a:xfrm>
              <a:off x="822375" y="2610340"/>
              <a:ext cx="2395219" cy="769111"/>
              <a:chOff x="7731925" y="2410976"/>
              <a:chExt cx="2395219" cy="769111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7731925" y="2410976"/>
                <a:ext cx="2395219" cy="769111"/>
              </a:xfrm>
              <a:prstGeom prst="rect">
                <a:avLst/>
              </a:prstGeom>
              <a:solidFill>
                <a:srgbClr val="0084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3" name="Группа 52"/>
              <p:cNvGrpSpPr/>
              <p:nvPr/>
            </p:nvGrpSpPr>
            <p:grpSpPr>
              <a:xfrm>
                <a:off x="8336013" y="2537640"/>
                <a:ext cx="1777643" cy="515782"/>
                <a:chOff x="4151405" y="1649328"/>
                <a:chExt cx="1777643" cy="515782"/>
              </a:xfrm>
            </p:grpSpPr>
            <p:sp>
              <p:nvSpPr>
                <p:cNvPr id="56" name="TextBox 55"/>
                <p:cNvSpPr txBox="1"/>
                <p:nvPr/>
              </p:nvSpPr>
              <p:spPr>
                <a:xfrm>
                  <a:off x="5225009" y="1874243"/>
                  <a:ext cx="704039" cy="2846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ru-RU" sz="4000" dirty="0">
                      <a:solidFill>
                        <a:schemeClr val="bg1"/>
                      </a:solidFill>
                    </a:rPr>
                    <a:t>67</a:t>
                  </a: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4151405" y="1649328"/>
                  <a:ext cx="1220206" cy="5157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1100"/>
                    </a:lnSpc>
                  </a:pPr>
                  <a:r>
                    <a:rPr lang="ru-RU" sz="1050" dirty="0">
                      <a:solidFill>
                        <a:schemeClr val="bg1"/>
                      </a:solidFill>
                    </a:rPr>
                    <a:t>дошкольных </a:t>
                  </a:r>
                </a:p>
                <a:p>
                  <a:pPr>
                    <a:lnSpc>
                      <a:spcPts val="1100"/>
                    </a:lnSpc>
                  </a:pPr>
                  <a:r>
                    <a:rPr lang="ru-RU" sz="1050" dirty="0">
                      <a:solidFill>
                        <a:schemeClr val="bg1"/>
                      </a:solidFill>
                    </a:rPr>
                    <a:t>образовательных </a:t>
                  </a:r>
                </a:p>
                <a:p>
                  <a:pPr>
                    <a:lnSpc>
                      <a:spcPts val="1100"/>
                    </a:lnSpc>
                  </a:pPr>
                  <a:r>
                    <a:rPr lang="ru-RU" sz="1050" dirty="0">
                      <a:solidFill>
                        <a:schemeClr val="bg1"/>
                      </a:solidFill>
                    </a:rPr>
                    <a:t>учреждений</a:t>
                  </a:r>
                </a:p>
              </p:txBody>
            </p:sp>
          </p:grpSp>
        </p:grpSp>
        <p:sp>
          <p:nvSpPr>
            <p:cNvPr id="60" name="Прямоугольник 59"/>
            <p:cNvSpPr/>
            <p:nvPr/>
          </p:nvSpPr>
          <p:spPr>
            <a:xfrm>
              <a:off x="822375" y="3379451"/>
              <a:ext cx="2380367" cy="702105"/>
            </a:xfrm>
            <a:prstGeom prst="rect">
              <a:avLst/>
            </a:prstGeom>
            <a:noFill/>
            <a:ln>
              <a:solidFill>
                <a:srgbClr val="0086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823082" y="1906006"/>
              <a:ext cx="2375882" cy="702105"/>
            </a:xfrm>
            <a:prstGeom prst="rect">
              <a:avLst/>
            </a:prstGeom>
            <a:noFill/>
            <a:ln>
              <a:solidFill>
                <a:srgbClr val="0086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19992" y="4093007"/>
              <a:ext cx="2395219" cy="769111"/>
            </a:xfrm>
            <a:prstGeom prst="rect">
              <a:avLst/>
            </a:prstGeom>
            <a:solidFill>
              <a:srgbClr val="008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1467025" y="4169151"/>
              <a:ext cx="1632193" cy="533260"/>
              <a:chOff x="4010237" y="1591060"/>
              <a:chExt cx="1632193" cy="55850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5198078" y="1851395"/>
                <a:ext cx="444352" cy="298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ru-RU" sz="4000" dirty="0">
                    <a:solidFill>
                      <a:schemeClr val="bg1"/>
                    </a:solidFill>
                  </a:rPr>
                  <a:t>9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010237" y="1591060"/>
                <a:ext cx="1226618" cy="539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100"/>
                  </a:lnSpc>
                </a:pPr>
                <a:r>
                  <a:rPr lang="ru-RU" sz="1050" dirty="0">
                    <a:solidFill>
                      <a:schemeClr val="bg1"/>
                    </a:solidFill>
                  </a:rPr>
                  <a:t>учреждений </a:t>
                </a:r>
              </a:p>
              <a:p>
                <a:pPr>
                  <a:lnSpc>
                    <a:spcPts val="1100"/>
                  </a:lnSpc>
                </a:pPr>
                <a:r>
                  <a:rPr lang="ru-RU" sz="1050" dirty="0">
                    <a:solidFill>
                      <a:schemeClr val="bg1"/>
                    </a:solidFill>
                  </a:rPr>
                  <a:t>дополнительного </a:t>
                </a:r>
              </a:p>
              <a:p>
                <a:pPr>
                  <a:lnSpc>
                    <a:spcPts val="1100"/>
                  </a:lnSpc>
                </a:pPr>
                <a:r>
                  <a:rPr lang="ru-RU" sz="1050" dirty="0">
                    <a:solidFill>
                      <a:schemeClr val="bg1"/>
                    </a:solidFill>
                  </a:rPr>
                  <a:t>образования</a:t>
                </a:r>
              </a:p>
            </p:txBody>
          </p:sp>
        </p:grpSp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25823" t="18182" r="26296" b="29646"/>
          <a:stretch/>
        </p:blipFill>
        <p:spPr>
          <a:xfrm>
            <a:off x="7274793" y="945223"/>
            <a:ext cx="1671145" cy="11380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2" y="1032540"/>
            <a:ext cx="1642714" cy="1093255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3505201" y="95624"/>
            <a:ext cx="5613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АДМИНИСТРАЦИИ ГОРОДА ЛИПЕЦКА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082" t="38097" r="82465" b="47959"/>
          <a:stretch/>
        </p:blipFill>
        <p:spPr>
          <a:xfrm>
            <a:off x="2127440" y="3450890"/>
            <a:ext cx="744963" cy="68679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082" t="38097" r="82465" b="47959"/>
          <a:stretch/>
        </p:blipFill>
        <p:spPr>
          <a:xfrm>
            <a:off x="2125109" y="4910788"/>
            <a:ext cx="744963" cy="6867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1" y="4202272"/>
            <a:ext cx="610861" cy="64194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7" y="5663861"/>
            <a:ext cx="610861" cy="641943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0" y="2740719"/>
            <a:ext cx="610861" cy="641943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3455102" y="2713650"/>
            <a:ext cx="2485350" cy="769441"/>
            <a:chOff x="3173204" y="4802645"/>
            <a:chExt cx="3313796" cy="1025921"/>
          </a:xfrm>
        </p:grpSpPr>
        <p:sp>
          <p:nvSpPr>
            <p:cNvPr id="63" name="TextBox 62"/>
            <p:cNvSpPr txBox="1"/>
            <p:nvPr/>
          </p:nvSpPr>
          <p:spPr>
            <a:xfrm>
              <a:off x="3173204" y="4802645"/>
              <a:ext cx="1387558" cy="1025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dirty="0" smtClean="0">
                  <a:solidFill>
                    <a:srgbClr val="336600"/>
                  </a:solidFill>
                </a:rPr>
                <a:t>100</a:t>
              </a:r>
              <a:endParaRPr lang="ru-RU" sz="4400" dirty="0">
                <a:solidFill>
                  <a:srgbClr val="3366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408228" y="4966905"/>
              <a:ext cx="2078772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rgbClr val="336600"/>
                  </a:solidFill>
                </a:rPr>
                <a:t>тысяч</a:t>
              </a:r>
            </a:p>
            <a:p>
              <a:r>
                <a:rPr lang="ru-RU" sz="1400" dirty="0" smtClean="0">
                  <a:solidFill>
                    <a:srgbClr val="336600"/>
                  </a:solidFill>
                </a:rPr>
                <a:t>участников Акции</a:t>
              </a:r>
              <a:endParaRPr lang="ru-RU" sz="1400" dirty="0">
                <a:solidFill>
                  <a:srgbClr val="336600"/>
                </a:solidFill>
              </a:endParaRPr>
            </a:p>
          </p:txBody>
        </p:sp>
      </p:grpSp>
      <p:graphicFrame>
        <p:nvGraphicFramePr>
          <p:cNvPr id="65" name="Диаграмма 64"/>
          <p:cNvGraphicFramePr/>
          <p:nvPr>
            <p:extLst/>
          </p:nvPr>
        </p:nvGraphicFramePr>
        <p:xfrm>
          <a:off x="1859872" y="3081217"/>
          <a:ext cx="4662259" cy="3564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4235575" y="4504995"/>
            <a:ext cx="982962" cy="358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3600" dirty="0" smtClean="0">
                <a:solidFill>
                  <a:srgbClr val="BF95DF"/>
                </a:solidFill>
              </a:rPr>
              <a:t>25%</a:t>
            </a:r>
            <a:endParaRPr lang="ru-RU" sz="3600" dirty="0">
              <a:solidFill>
                <a:srgbClr val="BF95D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35126" y="4782165"/>
            <a:ext cx="2522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в общей численности жителей города Липецка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2228" y="2831965"/>
            <a:ext cx="1940403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КООРДИНАТОРЫ</a:t>
            </a:r>
            <a:r>
              <a:rPr lang="ru-RU" b="1" dirty="0" smtClean="0"/>
              <a:t>:</a:t>
            </a:r>
            <a:endParaRPr lang="ru-RU" b="1" dirty="0"/>
          </a:p>
          <a:p>
            <a:r>
              <a:rPr lang="ru-RU" sz="1400" dirty="0" smtClean="0"/>
              <a:t>ЭЦ «ЭкоСфера»</a:t>
            </a:r>
            <a:endParaRPr lang="ru-RU" sz="1400" dirty="0"/>
          </a:p>
          <a:p>
            <a:r>
              <a:rPr lang="ru-RU" sz="1400" dirty="0" smtClean="0"/>
              <a:t>ДТ «Октябрьский»</a:t>
            </a:r>
            <a:endParaRPr lang="ru-RU" sz="1400" dirty="0"/>
          </a:p>
          <a:p>
            <a:r>
              <a:rPr lang="ru-RU" sz="1400" dirty="0" smtClean="0"/>
              <a:t>ЦРТ «Сокол»</a:t>
            </a:r>
            <a:endParaRPr lang="ru-RU" sz="1400" dirty="0"/>
          </a:p>
          <a:p>
            <a:r>
              <a:rPr lang="ru-RU" sz="1400" dirty="0" smtClean="0"/>
              <a:t>ЦРТ «Левобережный»</a:t>
            </a:r>
            <a:endParaRPr lang="ru-RU" sz="1400" dirty="0"/>
          </a:p>
          <a:p>
            <a:r>
              <a:rPr lang="ru-RU" sz="1400" dirty="0" smtClean="0"/>
              <a:t>ЦТТ «Новолипецкий»</a:t>
            </a:r>
            <a:endParaRPr lang="ru-RU" sz="1400" dirty="0"/>
          </a:p>
          <a:p>
            <a:r>
              <a:rPr lang="ru-RU" sz="1400" dirty="0" smtClean="0"/>
              <a:t>ДДТ «Городской» </a:t>
            </a:r>
          </a:p>
          <a:p>
            <a:r>
              <a:rPr lang="ru-RU" sz="1400" dirty="0" err="1" smtClean="0"/>
              <a:t>им.С.А.Шмакова</a:t>
            </a:r>
            <a:endParaRPr lang="ru-RU" sz="1400" dirty="0"/>
          </a:p>
          <a:p>
            <a:r>
              <a:rPr lang="ru-RU" sz="1400" dirty="0" smtClean="0"/>
              <a:t>МБОУ Гимназия №12</a:t>
            </a:r>
          </a:p>
          <a:p>
            <a:r>
              <a:rPr lang="ru-RU" sz="1400" dirty="0" smtClean="0"/>
              <a:t>МБОУ Лицей №66</a:t>
            </a:r>
          </a:p>
          <a:p>
            <a:r>
              <a:rPr lang="ru-RU" sz="1400" dirty="0"/>
              <a:t>МБОУ </a:t>
            </a:r>
            <a:r>
              <a:rPr lang="ru-RU" sz="1400" dirty="0" smtClean="0"/>
              <a:t>СОШ №46</a:t>
            </a:r>
            <a:endParaRPr lang="ru-RU" sz="1400" dirty="0"/>
          </a:p>
          <a:p>
            <a:endParaRPr lang="ru-RU" sz="1400" dirty="0" smtClean="0"/>
          </a:p>
          <a:p>
            <a:endParaRPr lang="en-US" sz="1400" dirty="0" smtClean="0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2539759" y="5532269"/>
            <a:ext cx="1621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993300"/>
                </a:solidFill>
              </a:rPr>
              <a:t>УЧАСТНИКИ</a:t>
            </a:r>
            <a:endParaRPr lang="ru-RU" sz="2000" b="1" dirty="0">
              <a:solidFill>
                <a:srgbClr val="9933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83854" y="5400056"/>
            <a:ext cx="129394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Учащиеся</a:t>
            </a:r>
          </a:p>
          <a:p>
            <a:r>
              <a:rPr lang="ru-RU" sz="1400" dirty="0" smtClean="0"/>
              <a:t>Воспитанники</a:t>
            </a:r>
          </a:p>
          <a:p>
            <a:r>
              <a:rPr lang="ru-RU" sz="1400" dirty="0" smtClean="0"/>
              <a:t>Родители</a:t>
            </a:r>
          </a:p>
          <a:p>
            <a:r>
              <a:rPr lang="ru-RU" sz="1400" dirty="0" smtClean="0"/>
              <a:t>Учителя</a:t>
            </a:r>
          </a:p>
          <a:p>
            <a:r>
              <a:rPr lang="ru-RU" sz="1400" dirty="0" smtClean="0"/>
              <a:t>Партнеры</a:t>
            </a:r>
            <a:endParaRPr lang="ru-RU" sz="1400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841" y="967727"/>
            <a:ext cx="1213163" cy="1166810"/>
          </a:xfrm>
          <a:prstGeom prst="rect">
            <a:avLst/>
          </a:prstGeom>
        </p:spPr>
      </p:pic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51534" y="606302"/>
          <a:ext cx="876543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386">
                  <a:extLst>
                    <a:ext uri="{9D8B030D-6E8A-4147-A177-3AD203B41FA5}">
                      <a16:colId xmlns:a16="http://schemas.microsoft.com/office/drawing/2014/main" val="730226932"/>
                    </a:ext>
                  </a:extLst>
                </a:gridCol>
                <a:gridCol w="4360047">
                  <a:extLst>
                    <a:ext uri="{9D8B030D-6E8A-4147-A177-3AD203B41FA5}">
                      <a16:colId xmlns:a16="http://schemas.microsoft.com/office/drawing/2014/main" val="1805038982"/>
                    </a:ext>
                  </a:extLst>
                </a:gridCol>
              </a:tblGrid>
              <a:tr h="3427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ПОМНИ О ПРОШЛОМ!</a:t>
                      </a:r>
                      <a:endParaRPr lang="ru-RU" dirty="0"/>
                    </a:p>
                  </a:txBody>
                  <a:tcP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СОЗДАВАЙ БУДУЩЕЕ!</a:t>
                      </a:r>
                      <a:endParaRPr lang="ru-RU" dirty="0"/>
                    </a:p>
                  </a:txBody>
                  <a:tcPr>
                    <a:solidFill>
                      <a:srgbClr val="0084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886558"/>
                  </a:ext>
                </a:extLst>
              </a:tr>
            </a:tbl>
          </a:graphicData>
        </a:graphic>
      </p:graphicFrame>
      <p:sp>
        <p:nvSpPr>
          <p:cNvPr id="48" name="Стрелка вправо 47"/>
          <p:cNvSpPr/>
          <p:nvPr/>
        </p:nvSpPr>
        <p:spPr>
          <a:xfrm>
            <a:off x="8349509" y="424153"/>
            <a:ext cx="794491" cy="674242"/>
          </a:xfrm>
          <a:prstGeom prst="rightArrow">
            <a:avLst>
              <a:gd name="adj1" fmla="val 42465"/>
              <a:gd name="adj2" fmla="val 50000"/>
            </a:avLst>
          </a:prstGeom>
          <a:solidFill>
            <a:srgbClr val="00843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-27431" y="846"/>
            <a:ext cx="391971" cy="6857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 ВОСПИТАТЕЛЬНАЯ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    2025-2026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44341" y="5400056"/>
            <a:ext cx="1172625" cy="1146213"/>
          </a:xfrm>
          <a:prstGeom prst="rect">
            <a:avLst/>
          </a:prstGeom>
        </p:spPr>
      </p:pic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483236"/>
              </p:ext>
            </p:extLst>
          </p:nvPr>
        </p:nvGraphicFramePr>
        <p:xfrm>
          <a:off x="3195618" y="2222613"/>
          <a:ext cx="5676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080">
                  <a:extLst>
                    <a:ext uri="{9D8B030D-6E8A-4147-A177-3AD203B41FA5}">
                      <a16:colId xmlns:a16="http://schemas.microsoft.com/office/drawing/2014/main" val="730226932"/>
                    </a:ext>
                  </a:extLst>
                </a:gridCol>
                <a:gridCol w="1892080">
                  <a:extLst>
                    <a:ext uri="{9D8B030D-6E8A-4147-A177-3AD203B41FA5}">
                      <a16:colId xmlns:a16="http://schemas.microsoft.com/office/drawing/2014/main" val="1805038982"/>
                    </a:ext>
                  </a:extLst>
                </a:gridCol>
                <a:gridCol w="1892080">
                  <a:extLst>
                    <a:ext uri="{9D8B030D-6E8A-4147-A177-3AD203B41FA5}">
                      <a16:colId xmlns:a16="http://schemas.microsoft.com/office/drawing/2014/main" val="3379648747"/>
                    </a:ext>
                  </a:extLst>
                </a:gridCol>
              </a:tblGrid>
              <a:tr h="2858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СЕМЬЯ</a:t>
                      </a:r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ГОРОД</a:t>
                      </a:r>
                      <a:endParaRPr lang="ru-RU" dirty="0"/>
                    </a:p>
                  </a:txBody>
                  <a:tcPr>
                    <a:solidFill>
                      <a:srgbClr val="0084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ОТЕЧЕСТВО</a:t>
                      </a:r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886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2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Выноска со стрелкой вниз 39"/>
          <p:cNvSpPr/>
          <p:nvPr/>
        </p:nvSpPr>
        <p:spPr>
          <a:xfrm>
            <a:off x="6115197" y="1604241"/>
            <a:ext cx="2671752" cy="1152659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721265" y="1589314"/>
            <a:ext cx="2606940" cy="1152659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43A"/>
              </a:solidFill>
            </a:endParaRPr>
          </a:p>
        </p:txBody>
      </p:sp>
      <p:sp>
        <p:nvSpPr>
          <p:cNvPr id="14" name="TextBox 13">
            <a:extLst/>
          </p:cNvPr>
          <p:cNvSpPr txBox="1"/>
          <p:nvPr/>
        </p:nvSpPr>
        <p:spPr>
          <a:xfrm>
            <a:off x="392383" y="453369"/>
            <a:ext cx="87877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9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ГОРОДСКАЯ ВОСПИТАТЕЛЬНАЯ АКЦИЯ</a:t>
            </a:r>
            <a:endParaRPr lang="ru-RU" sz="1600" dirty="0">
              <a:solidFill>
                <a:srgbClr val="99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05361" y="95622"/>
            <a:ext cx="4812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АДМИНИСТРАЦИИ ГОРОДА ЛИПЕЦКА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3938386" y="1726420"/>
            <a:ext cx="1591782" cy="515782"/>
            <a:chOff x="3838558" y="1616722"/>
            <a:chExt cx="1591782" cy="515782"/>
          </a:xfrm>
        </p:grpSpPr>
        <p:sp>
          <p:nvSpPr>
            <p:cNvPr id="33" name="TextBox 32"/>
            <p:cNvSpPr txBox="1"/>
            <p:nvPr/>
          </p:nvSpPr>
          <p:spPr>
            <a:xfrm>
              <a:off x="3838558" y="1827930"/>
              <a:ext cx="444352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ru-RU" sz="4000" dirty="0" smtClean="0">
                  <a:solidFill>
                    <a:srgbClr val="C00000"/>
                  </a:solidFill>
                </a:rPr>
                <a:t>9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03722" y="1616722"/>
              <a:ext cx="1226618" cy="5157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ru-RU" sz="1050" dirty="0" smtClean="0">
                  <a:solidFill>
                    <a:srgbClr val="C00000"/>
                  </a:solidFill>
                </a:rPr>
                <a:t>учреждений </a:t>
              </a:r>
            </a:p>
            <a:p>
              <a:pPr>
                <a:lnSpc>
                  <a:spcPts val="1100"/>
                </a:lnSpc>
              </a:pPr>
              <a:r>
                <a:rPr lang="ru-RU" sz="1050" dirty="0" smtClean="0">
                  <a:solidFill>
                    <a:srgbClr val="C00000"/>
                  </a:solidFill>
                </a:rPr>
                <a:t>дополнительного </a:t>
              </a:r>
            </a:p>
            <a:p>
              <a:pPr>
                <a:lnSpc>
                  <a:spcPts val="1100"/>
                </a:lnSpc>
              </a:pPr>
              <a:r>
                <a:rPr lang="ru-RU" sz="1050" dirty="0" smtClean="0">
                  <a:solidFill>
                    <a:srgbClr val="C00000"/>
                  </a:solidFill>
                </a:rPr>
                <a:t>образования</a:t>
              </a:r>
              <a:endParaRPr lang="ru-RU" sz="105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346326" y="1726420"/>
            <a:ext cx="1853630" cy="584761"/>
            <a:chOff x="3818111" y="1660480"/>
            <a:chExt cx="1853630" cy="584761"/>
          </a:xfrm>
        </p:grpSpPr>
        <p:sp>
          <p:nvSpPr>
            <p:cNvPr id="36" name="TextBox 35"/>
            <p:cNvSpPr txBox="1"/>
            <p:nvPr/>
          </p:nvSpPr>
          <p:spPr>
            <a:xfrm>
              <a:off x="3818111" y="1873216"/>
              <a:ext cx="704039" cy="372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ru-RU" sz="4000" dirty="0" smtClean="0">
                  <a:solidFill>
                    <a:srgbClr val="C00000"/>
                  </a:solidFill>
                </a:rPr>
                <a:t>67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51535" y="1660480"/>
              <a:ext cx="1220206" cy="5157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ru-RU" sz="1050" dirty="0" smtClean="0">
                  <a:solidFill>
                    <a:srgbClr val="C00000"/>
                  </a:solidFill>
                </a:rPr>
                <a:t>дошкольных </a:t>
              </a:r>
            </a:p>
            <a:p>
              <a:pPr>
                <a:lnSpc>
                  <a:spcPts val="1100"/>
                </a:lnSpc>
              </a:pPr>
              <a:r>
                <a:rPr lang="ru-RU" sz="1050" dirty="0" smtClean="0">
                  <a:solidFill>
                    <a:srgbClr val="C00000"/>
                  </a:solidFill>
                </a:rPr>
                <a:t>образовательных </a:t>
              </a:r>
            </a:p>
            <a:p>
              <a:pPr>
                <a:lnSpc>
                  <a:spcPts val="1100"/>
                </a:lnSpc>
              </a:pPr>
              <a:r>
                <a:rPr lang="ru-RU" sz="1050" dirty="0" smtClean="0">
                  <a:solidFill>
                    <a:srgbClr val="C00000"/>
                  </a:solidFill>
                </a:rPr>
                <a:t>учреждений</a:t>
              </a:r>
              <a:endParaRPr lang="ru-RU" sz="1050" dirty="0">
                <a:solidFill>
                  <a:srgbClr val="C00000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032162" y="3020641"/>
            <a:ext cx="14590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24 641</a:t>
            </a:r>
          </a:p>
          <a:p>
            <a:pPr algn="ctr">
              <a:lnSpc>
                <a:spcPts val="1500"/>
              </a:lnSpc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детей в ДОУ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37293" y="3047624"/>
            <a:ext cx="135485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62626</a:t>
            </a:r>
          </a:p>
          <a:p>
            <a:pPr algn="ctr">
              <a:lnSpc>
                <a:spcPts val="1500"/>
              </a:lnSpc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детей в ОУ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" name="Picture 2" descr="https://static.tildacdn.com/tild3536-3934-4433-b636-363531303664/1601220748_16012204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798" y="2566515"/>
            <a:ext cx="872911" cy="66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44198" y="4641173"/>
            <a:ext cx="27087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СОДЕРЖАТЕЛЬНЫЕ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ЛИНИИ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60562" y="2810957"/>
            <a:ext cx="2129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https://vk.com/doal48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16449" y="3886699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https://doal.ru//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2253576690"/>
              </p:ext>
            </p:extLst>
          </p:nvPr>
        </p:nvGraphicFramePr>
        <p:xfrm>
          <a:off x="6390825" y="3987209"/>
          <a:ext cx="2591398" cy="229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https://doal.ru/sites/all/themes/zeropoint/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"/>
          <a:stretch/>
        </p:blipFill>
        <p:spPr bwMode="auto">
          <a:xfrm>
            <a:off x="3328205" y="3364687"/>
            <a:ext cx="3877883" cy="57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Группа 69"/>
          <p:cNvGrpSpPr/>
          <p:nvPr/>
        </p:nvGrpSpPr>
        <p:grpSpPr>
          <a:xfrm>
            <a:off x="1053819" y="1717165"/>
            <a:ext cx="2168979" cy="585957"/>
            <a:chOff x="3601322" y="1684678"/>
            <a:chExt cx="2168979" cy="585957"/>
          </a:xfrm>
        </p:grpSpPr>
        <p:sp>
          <p:nvSpPr>
            <p:cNvPr id="71" name="TextBox 70"/>
            <p:cNvSpPr txBox="1"/>
            <p:nvPr/>
          </p:nvSpPr>
          <p:spPr>
            <a:xfrm>
              <a:off x="3601322" y="1898610"/>
              <a:ext cx="704039" cy="372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ru-RU" sz="4000" dirty="0" smtClean="0">
                  <a:solidFill>
                    <a:srgbClr val="C00000"/>
                  </a:solidFill>
                </a:rPr>
                <a:t>65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39113" y="1684678"/>
              <a:ext cx="15311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sz="1050" dirty="0" smtClean="0">
                  <a:solidFill>
                    <a:srgbClr val="C00000"/>
                  </a:solidFill>
                </a:rPr>
                <a:t>общеобразовательных </a:t>
              </a:r>
            </a:p>
            <a:p>
              <a:pPr>
                <a:lnSpc>
                  <a:spcPts val="1500"/>
                </a:lnSpc>
              </a:pPr>
              <a:r>
                <a:rPr lang="ru-RU" sz="1050" dirty="0" smtClean="0">
                  <a:solidFill>
                    <a:srgbClr val="C00000"/>
                  </a:solidFill>
                </a:rPr>
                <a:t>учреждений</a:t>
              </a:r>
              <a:endParaRPr lang="ru-RU" sz="105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5"/>
          <a:srcRect l="25823" t="18182" r="26296" b="29646"/>
          <a:stretch/>
        </p:blipFill>
        <p:spPr>
          <a:xfrm>
            <a:off x="6926116" y="5245030"/>
            <a:ext cx="1671145" cy="113807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06" y="5231374"/>
            <a:ext cx="1642714" cy="10932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56340" y="4298891"/>
            <a:ext cx="2867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7030A0"/>
                </a:solidFill>
                <a:ea typeface="Times New Roman" panose="02020603050405020304" pitchFamily="18" charset="0"/>
              </a:rPr>
              <a:t>#Воспитание48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#</a:t>
            </a:r>
            <a:r>
              <a:rPr lang="ru-RU" sz="1200" dirty="0" err="1" smtClean="0">
                <a:solidFill>
                  <a:srgbClr val="7030A0"/>
                </a:solidFill>
                <a:ea typeface="Times New Roman" panose="02020603050405020304" pitchFamily="18" charset="0"/>
              </a:rPr>
              <a:t>ПомниопрошломСоздавайбудущее</a:t>
            </a:r>
            <a:endParaRPr lang="ru-RU" sz="1200" dirty="0" smtClean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#</a:t>
            </a:r>
            <a:r>
              <a:rPr lang="ru-RU" sz="1200" dirty="0" err="1" smtClean="0">
                <a:solidFill>
                  <a:srgbClr val="7030A0"/>
                </a:solidFill>
                <a:ea typeface="Times New Roman" panose="02020603050405020304" pitchFamily="18" charset="0"/>
              </a:rPr>
              <a:t>ВоспитаниеЧеловекаЛипецк</a:t>
            </a:r>
            <a:r>
              <a:rPr lang="ru-RU" sz="12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</a:p>
          <a:p>
            <a:r>
              <a:rPr lang="ru-RU" sz="12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#</a:t>
            </a:r>
            <a:r>
              <a:rPr lang="ru-RU" sz="12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ГородскаяВоспитательнаяАкцияЛипецк</a:t>
            </a:r>
            <a:endParaRPr lang="ru-RU" sz="1200" dirty="0">
              <a:solidFill>
                <a:srgbClr val="7030A0"/>
              </a:solidFill>
            </a:endParaRPr>
          </a:p>
        </p:txBody>
      </p:sp>
      <p:pic>
        <p:nvPicPr>
          <p:cNvPr id="39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52980" y="4084685"/>
            <a:ext cx="761229" cy="767214"/>
          </a:xfrm>
          <a:prstGeom prst="rect">
            <a:avLst/>
          </a:prstGeom>
        </p:spPr>
      </p:pic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893304"/>
              </p:ext>
            </p:extLst>
          </p:nvPr>
        </p:nvGraphicFramePr>
        <p:xfrm>
          <a:off x="364541" y="6369441"/>
          <a:ext cx="875377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924">
                  <a:extLst>
                    <a:ext uri="{9D8B030D-6E8A-4147-A177-3AD203B41FA5}">
                      <a16:colId xmlns:a16="http://schemas.microsoft.com/office/drawing/2014/main" val="730226932"/>
                    </a:ext>
                  </a:extLst>
                </a:gridCol>
                <a:gridCol w="2917924">
                  <a:extLst>
                    <a:ext uri="{9D8B030D-6E8A-4147-A177-3AD203B41FA5}">
                      <a16:colId xmlns:a16="http://schemas.microsoft.com/office/drawing/2014/main" val="1805038982"/>
                    </a:ext>
                  </a:extLst>
                </a:gridCol>
                <a:gridCol w="2917924">
                  <a:extLst>
                    <a:ext uri="{9D8B030D-6E8A-4147-A177-3AD203B41FA5}">
                      <a16:colId xmlns:a16="http://schemas.microsoft.com/office/drawing/2014/main" val="3379648747"/>
                    </a:ext>
                  </a:extLst>
                </a:gridCol>
              </a:tblGrid>
              <a:tr h="3227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СЕМЬЯ</a:t>
                      </a:r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ГОРОД</a:t>
                      </a:r>
                      <a:endParaRPr lang="ru-RU" dirty="0"/>
                    </a:p>
                  </a:txBody>
                  <a:tcPr>
                    <a:solidFill>
                      <a:srgbClr val="0084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ОТЕЧЕСТВО</a:t>
                      </a:r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886558"/>
                  </a:ext>
                </a:extLst>
              </a:tr>
            </a:tbl>
          </a:graphicData>
        </a:graphic>
      </p:graphicFrame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23" y="5117940"/>
            <a:ext cx="1208034" cy="1161877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 rot="16200000">
            <a:off x="1908048" y="3390412"/>
            <a:ext cx="22853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72920" y="3575078"/>
            <a:ext cx="2050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ХЭШТЭГИ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042561"/>
              </p:ext>
            </p:extLst>
          </p:nvPr>
        </p:nvGraphicFramePr>
        <p:xfrm>
          <a:off x="22363" y="930325"/>
          <a:ext cx="876543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386">
                  <a:extLst>
                    <a:ext uri="{9D8B030D-6E8A-4147-A177-3AD203B41FA5}">
                      <a16:colId xmlns:a16="http://schemas.microsoft.com/office/drawing/2014/main" val="730226932"/>
                    </a:ext>
                  </a:extLst>
                </a:gridCol>
                <a:gridCol w="4360047">
                  <a:extLst>
                    <a:ext uri="{9D8B030D-6E8A-4147-A177-3AD203B41FA5}">
                      <a16:colId xmlns:a16="http://schemas.microsoft.com/office/drawing/2014/main" val="1805038982"/>
                    </a:ext>
                  </a:extLst>
                </a:gridCol>
              </a:tblGrid>
              <a:tr h="3427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ПОМНИ О ПРОШЛОМ!</a:t>
                      </a:r>
                      <a:endParaRPr lang="ru-RU" dirty="0"/>
                    </a:p>
                  </a:txBody>
                  <a:tcP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СОЗДАВАЙ БУДУЩЕЕ!</a:t>
                      </a:r>
                      <a:endParaRPr lang="ru-RU" dirty="0"/>
                    </a:p>
                  </a:txBody>
                  <a:tcPr>
                    <a:solidFill>
                      <a:srgbClr val="0084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886558"/>
                  </a:ext>
                </a:extLst>
              </a:tr>
            </a:tbl>
          </a:graphicData>
        </a:graphic>
      </p:graphicFrame>
      <p:sp>
        <p:nvSpPr>
          <p:cNvPr id="56" name="Стрелка вправо 55"/>
          <p:cNvSpPr/>
          <p:nvPr/>
        </p:nvSpPr>
        <p:spPr>
          <a:xfrm>
            <a:off x="8320338" y="748176"/>
            <a:ext cx="794491" cy="674242"/>
          </a:xfrm>
          <a:prstGeom prst="rightArrow">
            <a:avLst>
              <a:gd name="adj1" fmla="val 42465"/>
              <a:gd name="adj2" fmla="val 50000"/>
            </a:avLst>
          </a:prstGeom>
          <a:solidFill>
            <a:srgbClr val="00843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-27431" y="846"/>
            <a:ext cx="391971" cy="6857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 ВОСПИТАТЕЛЬНАЯ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    </a:t>
            </a:r>
            <a:r>
              <a:rPr lang="ru-RU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2025-2026</a:t>
            </a:r>
            <a:endParaRPr lang="ru-RU" b="1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6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6582" y="757594"/>
            <a:ext cx="7233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ГОРОДСКАЯ ВОСПИТАТЕЛЬНАЯ АКЦИЯ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«ПОМНИ О ПРОШЛОМ! СОЗДАВАЙ БУДУЩЕЕ!»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2025-2026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39490" y="3289663"/>
            <a:ext cx="1908810" cy="196596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680723" y="4046298"/>
            <a:ext cx="1626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Логотип акции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84366" y="2184017"/>
            <a:ext cx="4305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Здесь будет размещена работа победителя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конкурса на лучший логотип акции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448300" y="5077480"/>
            <a:ext cx="3424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Логотип </a:t>
            </a:r>
          </a:p>
          <a:p>
            <a:r>
              <a:rPr lang="ru-RU" dirty="0"/>
              <a:t>Рамка</a:t>
            </a:r>
          </a:p>
          <a:p>
            <a:r>
              <a:rPr lang="ru-RU" dirty="0"/>
              <a:t>Шаблон для презентации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4384203" y="2460402"/>
            <a:ext cx="1213793" cy="639839"/>
          </a:xfrm>
          <a:prstGeom prst="curvedConnector3">
            <a:avLst>
              <a:gd name="adj1" fmla="val 107397"/>
            </a:avLst>
          </a:prstGeom>
          <a:ln w="53975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053" y="5255623"/>
            <a:ext cx="1172625" cy="114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9511" y="0"/>
            <a:ext cx="343370" cy="6857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 ВОСПИТАТЕЛЬНАЯ  АКЦИЯ  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2025-2026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388" y="424781"/>
            <a:ext cx="8607790" cy="10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9933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 СИСТЕМЫ ОБРАЗОВАНИЯ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9933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«Воспитание </a:t>
            </a:r>
            <a:r>
              <a:rPr lang="ru-RU" b="1" dirty="0">
                <a:solidFill>
                  <a:srgbClr val="9933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человека: ценности, актуальные практики, пространство взаимодействия</a:t>
            </a:r>
            <a:r>
              <a:rPr lang="ru-RU" b="1" dirty="0" smtClean="0">
                <a:solidFill>
                  <a:srgbClr val="9933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»(2025-2028)</a:t>
            </a:r>
            <a:endParaRPr lang="ru-RU" sz="1400" b="1" dirty="0">
              <a:solidFill>
                <a:srgbClr val="9933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05201" y="95624"/>
            <a:ext cx="5613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АДМИНИСТРАЦИИ ГОРОДА ЛИПЕЦКА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48400" y="2497839"/>
            <a:ext cx="2403928" cy="1657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400" u="sng" spc="-1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Модуль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lang="ru-RU" sz="1400" spc="-10" dirty="0">
                <a:latin typeface="Arial" panose="020B0604020202020204" pitchFamily="34" charset="0"/>
                <a:cs typeface="Arial" panose="020B0604020202020204" pitchFamily="34" charset="0"/>
              </a:rPr>
              <a:t>«Содействие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формированию</a:t>
            </a:r>
            <a:r>
              <a:rPr lang="ru-RU" sz="1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5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400" spc="-10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 ценностных</a:t>
            </a:r>
            <a:r>
              <a:rPr lang="ru-RU" sz="1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40" dirty="0">
                <a:latin typeface="Arial" panose="020B0604020202020204" pitchFamily="34" charset="0"/>
                <a:cs typeface="Arial" panose="020B0604020202020204" pitchFamily="34" charset="0"/>
              </a:rPr>
              <a:t>установок»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83296" y="2504157"/>
            <a:ext cx="2518386" cy="1693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400" u="sng" spc="-10" dirty="0"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Модуль</a:t>
            </a:r>
            <a:endParaRPr lang="ru-RU" sz="1400" dirty="0"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lang="ru-RU" sz="1400" spc="-95" dirty="0">
                <a:cs typeface="Arial" panose="020B0604020202020204" pitchFamily="34" charset="0"/>
              </a:rPr>
              <a:t>«Научно-</a:t>
            </a:r>
            <a:r>
              <a:rPr lang="ru-RU" sz="1400" spc="-10" dirty="0">
                <a:cs typeface="Arial" panose="020B0604020202020204" pitchFamily="34" charset="0"/>
              </a:rPr>
              <a:t>методическое сопровождение</a:t>
            </a:r>
            <a:r>
              <a:rPr lang="ru-RU" sz="1400" spc="-15" dirty="0">
                <a:cs typeface="Arial" panose="020B0604020202020204" pitchFamily="34" charset="0"/>
              </a:rPr>
              <a:t> </a:t>
            </a:r>
            <a:r>
              <a:rPr lang="ru-RU" sz="1400" spc="-30" dirty="0">
                <a:cs typeface="Arial" panose="020B0604020202020204" pitchFamily="34" charset="0"/>
              </a:rPr>
              <a:t>педагогов, </a:t>
            </a:r>
            <a:r>
              <a:rPr lang="ru-RU" sz="1400" spc="-10" dirty="0">
                <a:cs typeface="Arial" panose="020B0604020202020204" pitchFamily="34" charset="0"/>
              </a:rPr>
              <a:t>осуществляющих воспитательную</a:t>
            </a:r>
            <a:endParaRPr lang="ru-RU" sz="1400" dirty="0"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400" spc="-10" dirty="0">
                <a:cs typeface="Arial" panose="020B0604020202020204" pitchFamily="34" charset="0"/>
              </a:rPr>
              <a:t>деятельность»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1626" y="2497839"/>
            <a:ext cx="2454952" cy="1705643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400" u="sng" spc="-1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Модуль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04495">
              <a:lnSpc>
                <a:spcPct val="100000"/>
              </a:lnSpc>
              <a:spcBef>
                <a:spcPts val="10"/>
              </a:spcBef>
            </a:pPr>
            <a:r>
              <a:rPr lang="ru-RU" sz="1400" spc="-50" dirty="0">
                <a:latin typeface="Arial" panose="020B0604020202020204" pitchFamily="34" charset="0"/>
                <a:cs typeface="Arial" panose="020B0604020202020204" pitchFamily="34" charset="0"/>
              </a:rPr>
              <a:t>«Формирование</a:t>
            </a:r>
            <a:r>
              <a:rPr lang="ru-RU"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20" dirty="0">
                <a:latin typeface="Arial" panose="020B0604020202020204" pitchFamily="34" charset="0"/>
                <a:cs typeface="Arial" panose="020B0604020202020204" pitchFamily="34" charset="0"/>
              </a:rPr>
              <a:t>единого </a:t>
            </a:r>
            <a:r>
              <a:rPr lang="ru-RU" sz="1400" spc="-10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воспитательного пространства»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ru-RU" sz="1400" spc="-30" dirty="0">
                <a:latin typeface="Arial" panose="020B0604020202020204" pitchFamily="34" charset="0"/>
                <a:cs typeface="Arial" panose="020B0604020202020204" pitchFamily="34" charset="0"/>
              </a:rPr>
              <a:t>(Социально-</a:t>
            </a:r>
            <a:r>
              <a:rPr lang="ru-RU" sz="1400" spc="-10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педагогическое взаимодействие)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27"/>
          <p:cNvSpPr txBox="1">
            <a:spLocks/>
          </p:cNvSpPr>
          <p:nvPr/>
        </p:nvSpPr>
        <p:spPr>
          <a:xfrm>
            <a:off x="581626" y="1560624"/>
            <a:ext cx="8452307" cy="7521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1910"/>
              </a:lnSpc>
              <a:spcBef>
                <a:spcPts val="165"/>
              </a:spcBef>
            </a:pPr>
            <a:r>
              <a:rPr lang="ru-RU" sz="1600" spc="-6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1600" spc="7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проекта:</a:t>
            </a:r>
            <a:r>
              <a:rPr lang="ru-RU" sz="1600" spc="12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9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</a:t>
            </a:r>
            <a:r>
              <a:rPr lang="ru-RU" sz="1600" spc="114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6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</a:t>
            </a:r>
            <a:r>
              <a:rPr lang="ru-RU" sz="1600" spc="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4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ru-RU" sz="1600" spc="9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</a:t>
            </a:r>
            <a:r>
              <a:rPr lang="ru-RU" sz="1600" spc="114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9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гармонично</a:t>
            </a:r>
            <a:r>
              <a:rPr lang="ru-RU" sz="1600" spc="114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развитой</a:t>
            </a:r>
            <a:r>
              <a:rPr lang="ru-RU" sz="1600" spc="9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8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9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9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</a:t>
            </a:r>
            <a:r>
              <a:rPr lang="ru-RU" sz="1600" spc="10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ответственной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личности</a:t>
            </a:r>
            <a:r>
              <a:rPr lang="ru-RU" sz="1600" spc="22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12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1600" spc="18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основе</a:t>
            </a:r>
            <a:r>
              <a:rPr lang="ru-RU" sz="1600" spc="21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5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традиционных</a:t>
            </a:r>
            <a:r>
              <a:rPr lang="ru-RU" sz="1600" spc="2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12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российских</a:t>
            </a:r>
            <a:r>
              <a:rPr lang="ru-RU" sz="1600" spc="21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духовно-нравственных</a:t>
            </a:r>
            <a:r>
              <a:rPr lang="ru-RU" sz="1600" spc="27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7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ценностей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5"/>
          <p:cNvSpPr txBox="1"/>
          <p:nvPr/>
        </p:nvSpPr>
        <p:spPr>
          <a:xfrm>
            <a:off x="6080150" y="4478749"/>
            <a:ext cx="21418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Проектные</a:t>
            </a:r>
            <a:r>
              <a:rPr sz="14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линии: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964217" y="4145435"/>
            <a:ext cx="2052955" cy="359410"/>
            <a:chOff x="8549640" y="4187189"/>
            <a:chExt cx="2052955" cy="359410"/>
          </a:xfrm>
        </p:grpSpPr>
        <p:sp>
          <p:nvSpPr>
            <p:cNvPr id="25" name="object 24"/>
            <p:cNvSpPr/>
            <p:nvPr/>
          </p:nvSpPr>
          <p:spPr>
            <a:xfrm>
              <a:off x="9605009" y="4187189"/>
              <a:ext cx="0" cy="359410"/>
            </a:xfrm>
            <a:custGeom>
              <a:avLst/>
              <a:gdLst/>
              <a:ahLst/>
              <a:cxnLst/>
              <a:rect l="l" t="t" r="r" b="b"/>
              <a:pathLst>
                <a:path h="359410">
                  <a:moveTo>
                    <a:pt x="0" y="0"/>
                  </a:moveTo>
                  <a:lnTo>
                    <a:pt x="0" y="359283"/>
                  </a:lnTo>
                </a:path>
              </a:pathLst>
            </a:custGeom>
            <a:ln w="19812">
              <a:solidFill>
                <a:srgbClr val="821A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/>
            <p:cNvSpPr/>
            <p:nvPr/>
          </p:nvSpPr>
          <p:spPr>
            <a:xfrm>
              <a:off x="8549640" y="4546091"/>
              <a:ext cx="2052955" cy="0"/>
            </a:xfrm>
            <a:custGeom>
              <a:avLst/>
              <a:gdLst/>
              <a:ahLst/>
              <a:cxnLst/>
              <a:rect l="l" t="t" r="r" b="b"/>
              <a:pathLst>
                <a:path w="2052954">
                  <a:moveTo>
                    <a:pt x="0" y="0"/>
                  </a:moveTo>
                  <a:lnTo>
                    <a:pt x="2052701" y="0"/>
                  </a:lnTo>
                </a:path>
              </a:pathLst>
            </a:custGeom>
            <a:ln w="15240">
              <a:solidFill>
                <a:srgbClr val="821A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2"/>
          <p:cNvSpPr/>
          <p:nvPr/>
        </p:nvSpPr>
        <p:spPr>
          <a:xfrm>
            <a:off x="581626" y="4749801"/>
            <a:ext cx="8483552" cy="1303336"/>
          </a:xfrm>
          <a:custGeom>
            <a:avLst/>
            <a:gdLst/>
            <a:ahLst/>
            <a:cxnLst/>
            <a:rect l="l" t="t" r="r" b="b"/>
            <a:pathLst>
              <a:path w="10713720" h="1247139">
                <a:moveTo>
                  <a:pt x="0" y="207771"/>
                </a:moveTo>
                <a:lnTo>
                  <a:pt x="5487" y="160113"/>
                </a:lnTo>
                <a:lnTo>
                  <a:pt x="21119" y="116373"/>
                </a:lnTo>
                <a:lnTo>
                  <a:pt x="45646" y="77796"/>
                </a:lnTo>
                <a:lnTo>
                  <a:pt x="77823" y="45626"/>
                </a:lnTo>
                <a:lnTo>
                  <a:pt x="116401" y="21107"/>
                </a:lnTo>
                <a:lnTo>
                  <a:pt x="160133" y="5484"/>
                </a:lnTo>
                <a:lnTo>
                  <a:pt x="207772" y="0"/>
                </a:lnTo>
                <a:lnTo>
                  <a:pt x="10505948" y="0"/>
                </a:lnTo>
                <a:lnTo>
                  <a:pt x="10553606" y="5484"/>
                </a:lnTo>
                <a:lnTo>
                  <a:pt x="10597346" y="21107"/>
                </a:lnTo>
                <a:lnTo>
                  <a:pt x="10635923" y="45626"/>
                </a:lnTo>
                <a:lnTo>
                  <a:pt x="10668093" y="77796"/>
                </a:lnTo>
                <a:lnTo>
                  <a:pt x="10692612" y="116373"/>
                </a:lnTo>
                <a:lnTo>
                  <a:pt x="10708235" y="160113"/>
                </a:lnTo>
                <a:lnTo>
                  <a:pt x="10713720" y="207771"/>
                </a:lnTo>
                <a:lnTo>
                  <a:pt x="10713720" y="1038860"/>
                </a:lnTo>
                <a:lnTo>
                  <a:pt x="10708235" y="1086498"/>
                </a:lnTo>
                <a:lnTo>
                  <a:pt x="10692612" y="1130230"/>
                </a:lnTo>
                <a:lnTo>
                  <a:pt x="10668093" y="1168808"/>
                </a:lnTo>
                <a:lnTo>
                  <a:pt x="10635923" y="1200985"/>
                </a:lnTo>
                <a:lnTo>
                  <a:pt x="10597346" y="1225512"/>
                </a:lnTo>
                <a:lnTo>
                  <a:pt x="10553606" y="1241144"/>
                </a:lnTo>
                <a:lnTo>
                  <a:pt x="10505948" y="1246632"/>
                </a:lnTo>
                <a:lnTo>
                  <a:pt x="207772" y="1246632"/>
                </a:lnTo>
                <a:lnTo>
                  <a:pt x="160133" y="1241144"/>
                </a:lnTo>
                <a:lnTo>
                  <a:pt x="116401" y="1225512"/>
                </a:lnTo>
                <a:lnTo>
                  <a:pt x="77823" y="1200985"/>
                </a:lnTo>
                <a:lnTo>
                  <a:pt x="45646" y="1168808"/>
                </a:lnTo>
                <a:lnTo>
                  <a:pt x="21119" y="1130230"/>
                </a:lnTo>
                <a:lnTo>
                  <a:pt x="5487" y="1086498"/>
                </a:lnTo>
                <a:lnTo>
                  <a:pt x="0" y="1038860"/>
                </a:lnTo>
                <a:lnTo>
                  <a:pt x="0" y="207771"/>
                </a:lnTo>
                <a:close/>
              </a:path>
            </a:pathLst>
          </a:custGeom>
          <a:ln w="12192">
            <a:solidFill>
              <a:srgbClr val="821A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4"/>
          <p:cNvSpPr txBox="1"/>
          <p:nvPr/>
        </p:nvSpPr>
        <p:spPr>
          <a:xfrm>
            <a:off x="732665" y="4964170"/>
            <a:ext cx="304346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«Гражданственность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патриотизм»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200" spc="-50" dirty="0">
                <a:latin typeface="Arial" panose="020B0604020202020204" pitchFamily="34" charset="0"/>
                <a:cs typeface="Arial" panose="020B0604020202020204" pitchFamily="34" charset="0"/>
              </a:rPr>
              <a:t>«Профилактика</a:t>
            </a:r>
            <a:r>
              <a:rPr sz="1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безопасность»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«Спорт</a:t>
            </a:r>
            <a:r>
              <a:rPr sz="12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здоровье»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13"/>
          <p:cNvSpPr txBox="1"/>
          <p:nvPr/>
        </p:nvSpPr>
        <p:spPr>
          <a:xfrm>
            <a:off x="3309552" y="4933393"/>
            <a:ext cx="2646343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latin typeface="Tahoma"/>
                <a:cs typeface="Tahoma"/>
              </a:rPr>
              <a:t>«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Ученическое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самоуправление»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«Детское</a:t>
            </a:r>
            <a:r>
              <a:rPr sz="12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движение»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«Природа</a:t>
            </a:r>
            <a:r>
              <a:rPr sz="1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мы»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28"/>
          <p:cNvSpPr txBox="1"/>
          <p:nvPr/>
        </p:nvSpPr>
        <p:spPr>
          <a:xfrm>
            <a:off x="5621868" y="4969512"/>
            <a:ext cx="3496450" cy="6642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0" dirty="0">
                <a:latin typeface="Arial" panose="020B0604020202020204" pitchFamily="34" charset="0"/>
                <a:cs typeface="Arial" panose="020B0604020202020204" pitchFamily="34" charset="0"/>
              </a:rPr>
              <a:t>«Семья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школа»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675"/>
              </a:lnSpc>
              <a:spcBef>
                <a:spcPts val="5"/>
              </a:spcBef>
            </a:pPr>
            <a:r>
              <a:rPr sz="1400" b="1" spc="-35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600" b="1" spc="-35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</a:t>
            </a:r>
            <a:r>
              <a:rPr sz="1600" b="1" spc="25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5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воспитательная </a:t>
            </a:r>
            <a:r>
              <a:rPr sz="1600" b="1" spc="-6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</a:t>
            </a:r>
            <a:r>
              <a:rPr sz="1400" b="1" spc="-6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sz="1400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675"/>
              </a:lnSpc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«Общероссийские</a:t>
            </a:r>
            <a:r>
              <a:rPr sz="1400" spc="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проекты»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51535" y="4739157"/>
            <a:ext cx="184666" cy="460058"/>
          </a:xfrm>
          <a:prstGeom prst="rect">
            <a:avLst/>
          </a:prstGeom>
        </p:spPr>
        <p:txBody>
          <a:bodyPr vert="vert270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СИЛА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535" y="2832979"/>
            <a:ext cx="184666" cy="1837849"/>
          </a:xfrm>
          <a:prstGeom prst="rect">
            <a:avLst/>
          </a:prstGeom>
        </p:spPr>
        <p:txBody>
          <a:bodyPr vert="vert270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200" b="1" spc="-34" dirty="0">
                <a:solidFill>
                  <a:srgbClr val="FFFFFF"/>
                </a:solidFill>
                <a:latin typeface="Tahoma"/>
                <a:cs typeface="Tahoma"/>
              </a:rPr>
              <a:t>ПРОФЕССИОНАЛЬНОГО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534" y="1662250"/>
            <a:ext cx="369332" cy="1098233"/>
          </a:xfrm>
          <a:prstGeom prst="rect">
            <a:avLst/>
          </a:prstGeom>
        </p:spPr>
        <p:txBody>
          <a:bodyPr vert="vert270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200" b="1" spc="-23" dirty="0">
                <a:solidFill>
                  <a:srgbClr val="FFFFFF"/>
                </a:solidFill>
                <a:latin typeface="Tahoma"/>
                <a:cs typeface="Tahoma"/>
              </a:rPr>
              <a:t>СООБЩЕСТВА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58674" y="3716481"/>
            <a:ext cx="207749" cy="1260634"/>
          </a:xfrm>
          <a:prstGeom prst="rect">
            <a:avLst/>
          </a:prstGeom>
        </p:spPr>
        <p:txBody>
          <a:bodyPr vert="vert270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350" b="1" spc="-143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50" b="1" spc="-1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b="1" spc="64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5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b="1" spc="-172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1350" b="1" spc="-1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b="1" spc="83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5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b="1" spc="-266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350" b="1" spc="-2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b="1" spc="64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50" b="1" spc="-1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b="1" spc="-139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35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b="1" spc="-38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endParaRPr sz="135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58674" y="3282225"/>
            <a:ext cx="207749" cy="310515"/>
          </a:xfrm>
          <a:prstGeom prst="rect">
            <a:avLst/>
          </a:prstGeom>
        </p:spPr>
        <p:txBody>
          <a:bodyPr vert="vert270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350" b="1" spc="-12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35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b="1" spc="26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58674" y="1883162"/>
            <a:ext cx="207749" cy="1274445"/>
          </a:xfrm>
          <a:prstGeom prst="rect">
            <a:avLst/>
          </a:prstGeom>
        </p:spPr>
        <p:txBody>
          <a:bodyPr vert="vert270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350" b="1" spc="-143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50" b="1" spc="-1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b="1" spc="-139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350" b="1" spc="-1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b="1" spc="-153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35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35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b="1" spc="-12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350" b="1" spc="-1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b="1" spc="-150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1350" b="1" spc="-2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b="1" spc="-266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35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b="1" spc="64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50" b="1" spc="-1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b="1" spc="-304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endParaRPr sz="1350" dirty="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46289" y="2656117"/>
            <a:ext cx="1816418" cy="7098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531971">
              <a:spcBef>
                <a:spcPts val="795"/>
              </a:spcBef>
            </a:pPr>
            <a:r>
              <a:rPr sz="1350" b="1" spc="-8" dirty="0">
                <a:latin typeface="Arial" panose="020B0604020202020204" pitchFamily="34" charset="0"/>
                <a:cs typeface="Arial" panose="020B0604020202020204" pitchFamily="34" charset="0"/>
              </a:rPr>
              <a:t>ГОРОД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563"/>
              </a:spcBef>
            </a:pPr>
            <a:r>
              <a:rPr sz="1050" spc="83" dirty="0">
                <a:latin typeface="Arial" panose="020B0604020202020204" pitchFamily="34" charset="0"/>
                <a:cs typeface="Arial" panose="020B0604020202020204" pitchFamily="34" charset="0"/>
              </a:rPr>
              <a:t>Мой</a:t>
            </a:r>
            <a:r>
              <a:rPr sz="1050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68" dirty="0">
                <a:latin typeface="Arial" panose="020B0604020202020204" pitchFamily="34" charset="0"/>
                <a:cs typeface="Arial" panose="020B0604020202020204" pitchFamily="34" charset="0"/>
              </a:rPr>
              <a:t>город</a:t>
            </a:r>
            <a:r>
              <a:rPr sz="105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214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050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56" dirty="0">
                <a:latin typeface="Arial" panose="020B0604020202020204" pitchFamily="34" charset="0"/>
                <a:cs typeface="Arial" panose="020B0604020202020204" pitchFamily="34" charset="0"/>
              </a:rPr>
              <a:t>моя</a:t>
            </a:r>
            <a:r>
              <a:rPr sz="105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30" dirty="0">
                <a:latin typeface="Arial" panose="020B0604020202020204" pitchFamily="34" charset="0"/>
                <a:cs typeface="Arial" panose="020B0604020202020204" pitchFamily="34" charset="0"/>
              </a:rPr>
              <a:t>гордость!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3" algn="ctr"/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Хочу</a:t>
            </a:r>
            <a:r>
              <a:rPr sz="1050" spc="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здесь</a:t>
            </a:r>
            <a:r>
              <a:rPr sz="1050" spc="5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8" dirty="0">
                <a:latin typeface="Arial" panose="020B0604020202020204" pitchFamily="34" charset="0"/>
                <a:cs typeface="Arial" panose="020B0604020202020204" pitchFamily="34" charset="0"/>
              </a:rPr>
              <a:t>жить!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8907" y="2655103"/>
            <a:ext cx="2557939" cy="710772"/>
          </a:xfrm>
          <a:prstGeom prst="rect">
            <a:avLst/>
          </a:prstGeom>
        </p:spPr>
        <p:txBody>
          <a:bodyPr vert="horz" wrap="square" lIns="0" tIns="101918" rIns="0" bIns="0" rtlCol="0">
            <a:spAutoFit/>
          </a:bodyPr>
          <a:lstStyle/>
          <a:p>
            <a:pPr marL="50483" algn="ctr">
              <a:spcBef>
                <a:spcPts val="803"/>
              </a:spcBef>
            </a:pPr>
            <a:r>
              <a:rPr sz="1350" b="1" spc="-8" dirty="0">
                <a:latin typeface="Arial" panose="020B0604020202020204" pitchFamily="34" charset="0"/>
                <a:cs typeface="Arial" panose="020B0604020202020204" pitchFamily="34" charset="0"/>
              </a:rPr>
              <a:t>СЕМЬЯ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574"/>
              </a:spcBef>
            </a:pPr>
            <a:r>
              <a:rPr lang="ru-RU" sz="1050" spc="38" dirty="0" smtClean="0">
                <a:latin typeface="Arial" panose="020B0604020202020204" pitchFamily="34" charset="0"/>
                <a:cs typeface="Arial" panose="020B0604020202020204" pitchFamily="34" charset="0"/>
              </a:rPr>
              <a:t>Всему начало отчий дом!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1050" spc="75" dirty="0"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  <a:r>
              <a:rPr sz="1050" spc="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встречи</a:t>
            </a:r>
            <a:r>
              <a:rPr sz="105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38" dirty="0">
                <a:latin typeface="Arial" panose="020B0604020202020204" pitchFamily="34" charset="0"/>
                <a:cs typeface="Arial" panose="020B0604020202020204" pitchFamily="34" charset="0"/>
              </a:rPr>
              <a:t>поколений.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15062" y="2656117"/>
            <a:ext cx="1934528" cy="7098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522923">
              <a:spcBef>
                <a:spcPts val="795"/>
              </a:spcBef>
            </a:pPr>
            <a:r>
              <a:rPr sz="1350" b="1" spc="-8" dirty="0">
                <a:latin typeface="Arial" panose="020B0604020202020204" pitchFamily="34" charset="0"/>
                <a:cs typeface="Arial" panose="020B0604020202020204" pitchFamily="34" charset="0"/>
              </a:rPr>
              <a:t>ОТЕЧЕСТВО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563"/>
              </a:spcBef>
            </a:pPr>
            <a:r>
              <a:rPr sz="1050" spc="41" dirty="0"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sz="105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60" dirty="0" err="1">
                <a:latin typeface="Arial" panose="020B0604020202020204" pitchFamily="34" charset="0"/>
                <a:cs typeface="Arial" panose="020B0604020202020204" pitchFamily="34" charset="0"/>
              </a:rPr>
              <a:t>всё</a:t>
            </a:r>
            <a:r>
              <a:rPr sz="105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12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моё</a:t>
            </a:r>
            <a:r>
              <a:rPr lang="ru-RU" sz="1050" spc="124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050" spc="8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68" dirty="0">
                <a:latin typeface="Arial" panose="020B0604020202020204" pitchFamily="34" charset="0"/>
                <a:cs typeface="Arial" panose="020B0604020202020204" pitchFamily="34" charset="0"/>
              </a:rPr>
              <a:t>родное!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1050" spc="45" dirty="0">
                <a:latin typeface="Arial" panose="020B0604020202020204" pitchFamily="34" charset="0"/>
                <a:cs typeface="Arial" panose="020B0604020202020204" pitchFamily="34" charset="0"/>
              </a:rPr>
              <a:t>Горжусь</a:t>
            </a:r>
            <a:r>
              <a:rPr sz="105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83" dirty="0">
                <a:latin typeface="Arial" panose="020B0604020202020204" pitchFamily="34" charset="0"/>
                <a:cs typeface="Arial" panose="020B0604020202020204" pitchFamily="34" charset="0"/>
              </a:rPr>
              <a:t>своим</a:t>
            </a:r>
            <a:r>
              <a:rPr sz="1050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30" dirty="0">
                <a:latin typeface="Arial" panose="020B0604020202020204" pitchFamily="34" charset="0"/>
                <a:cs typeface="Arial" panose="020B0604020202020204" pitchFamily="34" charset="0"/>
              </a:rPr>
              <a:t>Отечеством!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6701" y="3910251"/>
            <a:ext cx="8230634" cy="2785923"/>
          </a:xfrm>
          <a:prstGeom prst="rect">
            <a:avLst/>
          </a:prstGeom>
        </p:spPr>
        <p:txBody>
          <a:bodyPr vert="horz" wrap="square" lIns="0" tIns="45244" rIns="0" bIns="0" rtlCol="0">
            <a:spAutoFit/>
          </a:bodyPr>
          <a:lstStyle/>
          <a:p>
            <a:pPr marR="9525" algn="ctr">
              <a:spcBef>
                <a:spcPts val="356"/>
              </a:spcBef>
            </a:pPr>
            <a:r>
              <a:rPr b="1" spc="-49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</a:t>
            </a:r>
            <a:r>
              <a:rPr b="1" spc="-19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7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b="1" spc="-23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8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ПРОШЛОМ!</a:t>
            </a:r>
            <a:endParaRPr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marR="18574" algn="just">
              <a:lnSpc>
                <a:spcPts val="1725"/>
              </a:lnSpc>
              <a:spcBef>
                <a:spcPts val="101"/>
              </a:spcBef>
            </a:pPr>
            <a:r>
              <a:rPr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Родной</a:t>
            </a:r>
            <a:r>
              <a:rPr sz="1400" b="1" i="1" spc="2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язык,</a:t>
            </a:r>
            <a:r>
              <a:rPr sz="1400" b="1" i="1" spc="2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культура,</a:t>
            </a:r>
            <a:r>
              <a:rPr sz="1400" b="1" i="1" spc="2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вера</a:t>
            </a:r>
            <a:r>
              <a:rPr sz="1400" b="1" i="1" spc="2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b="1" i="1" spc="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r>
              <a:rPr sz="1400" b="1" i="1" spc="2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24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400" i="1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79" dirty="0">
                <a:latin typeface="Arial" panose="020B0604020202020204" pitchFamily="34" charset="0"/>
                <a:cs typeface="Arial" panose="020B0604020202020204" pitchFamily="34" charset="0"/>
              </a:rPr>
              <a:t>основа</a:t>
            </a:r>
            <a:r>
              <a:rPr sz="1400" i="1" spc="29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75" dirty="0">
                <a:latin typeface="Arial" panose="020B0604020202020204" pitchFamily="34" charset="0"/>
                <a:cs typeface="Arial" panose="020B0604020202020204" pitchFamily="34" charset="0"/>
              </a:rPr>
              <a:t>любой</a:t>
            </a:r>
            <a:r>
              <a:rPr sz="1400" i="1" spc="29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страны,</a:t>
            </a:r>
            <a:r>
              <a:rPr sz="1400" b="1" i="1" spc="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города,</a:t>
            </a:r>
            <a:r>
              <a:rPr sz="1400" b="1" i="1" spc="2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семьи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400" i="1" spc="2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400" i="1" spc="29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53" dirty="0">
                <a:latin typeface="Arial" panose="020B0604020202020204" pitchFamily="34" charset="0"/>
                <a:cs typeface="Arial" panose="020B0604020202020204" pitchFamily="34" charset="0"/>
              </a:rPr>
              <a:t>каждого </a:t>
            </a:r>
            <a:r>
              <a:rPr sz="1400" i="1" spc="34" dirty="0">
                <a:latin typeface="Arial" panose="020B0604020202020204" pitchFamily="34" charset="0"/>
                <a:cs typeface="Arial" panose="020B0604020202020204" pitchFamily="34" charset="0"/>
              </a:rPr>
              <a:t>человека</a:t>
            </a:r>
            <a:r>
              <a:rPr sz="1400" i="1" spc="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53" dirty="0"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  <a:r>
              <a:rPr sz="1400" i="1" spc="3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знать</a:t>
            </a:r>
            <a:r>
              <a:rPr sz="1400" i="1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6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i="1" spc="3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уважать</a:t>
            </a:r>
            <a:r>
              <a:rPr sz="1400" i="1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79" dirty="0">
                <a:latin typeface="Arial" panose="020B0604020202020204" pitchFamily="34" charset="0"/>
                <a:cs typeface="Arial" panose="020B0604020202020204" pitchFamily="34" charset="0"/>
              </a:rPr>
              <a:t>прошлое,</a:t>
            </a:r>
            <a:r>
              <a:rPr sz="1400" i="1" spc="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79" dirty="0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1400" i="1" spc="38" dirty="0">
                <a:latin typeface="Arial" panose="020B0604020202020204" pitchFamily="34" charset="0"/>
                <a:cs typeface="Arial" panose="020B0604020202020204" pitchFamily="34" charset="0"/>
              </a:rPr>
              <a:t> предавать</a:t>
            </a:r>
            <a:r>
              <a:rPr sz="1400" i="1" spc="45" dirty="0">
                <a:latin typeface="Arial" panose="020B0604020202020204" pitchFamily="34" charset="0"/>
                <a:cs typeface="Arial" panose="020B0604020202020204" pitchFamily="34" charset="0"/>
              </a:rPr>
              <a:t> своих </a:t>
            </a:r>
            <a:r>
              <a:rPr sz="1400" i="1" spc="64" dirty="0">
                <a:latin typeface="Arial" panose="020B0604020202020204" pitchFamily="34" charset="0"/>
                <a:cs typeface="Arial" panose="020B0604020202020204" pitchFamily="34" charset="0"/>
              </a:rPr>
              <a:t>корней.</a:t>
            </a:r>
            <a:r>
              <a:rPr sz="1400" i="1" spc="3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45" dirty="0"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  <a:r>
              <a:rPr sz="1400" i="1" spc="3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трудиться</a:t>
            </a:r>
            <a:r>
              <a:rPr sz="1400" i="1" spc="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1" spc="-90" dirty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400" b="1" i="1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1" spc="-8" dirty="0">
                <a:latin typeface="Arial" panose="020B0604020202020204" pitchFamily="34" charset="0"/>
                <a:cs typeface="Arial" panose="020B0604020202020204" pitchFamily="34" charset="0"/>
              </a:rPr>
              <a:t>близких, </a:t>
            </a:r>
            <a:r>
              <a:rPr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400" b="1" i="1" spc="86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малой</a:t>
            </a:r>
            <a:r>
              <a:rPr sz="1400" b="1" i="1" spc="9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родины,</a:t>
            </a:r>
            <a:r>
              <a:rPr sz="1400" b="1" i="1" spc="83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400" b="1" i="1" spc="9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Отечества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400" i="1" spc="116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создавать</a:t>
            </a:r>
            <a:r>
              <a:rPr sz="1400" i="1" spc="12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новые</a:t>
            </a:r>
            <a:r>
              <a:rPr sz="1400" i="1" spc="12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невероятные</a:t>
            </a:r>
            <a:r>
              <a:rPr sz="1400" i="1" spc="12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проекты,</a:t>
            </a:r>
            <a:r>
              <a:rPr sz="1400" i="1" spc="12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400" i="1" spc="41" dirty="0">
                <a:latin typeface="Arial" panose="020B0604020202020204" pitchFamily="34" charset="0"/>
                <a:cs typeface="Arial" panose="020B0604020202020204" pitchFamily="34" charset="0"/>
              </a:rPr>
              <a:t>раскрывать</a:t>
            </a:r>
            <a:r>
              <a:rPr sz="1400" i="1" spc="12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400" i="1" spc="53" dirty="0">
                <a:latin typeface="Arial" panose="020B0604020202020204" pitchFamily="34" charset="0"/>
                <a:cs typeface="Arial" panose="020B0604020202020204" pitchFamily="34" charset="0"/>
              </a:rPr>
              <a:t>свои</a:t>
            </a:r>
            <a:endParaRPr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algn="just">
              <a:spcBef>
                <a:spcPts val="180"/>
              </a:spcBef>
            </a:pP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таланты,</a:t>
            </a:r>
            <a:r>
              <a:rPr sz="1400" i="1" spc="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делиться</a:t>
            </a:r>
            <a:r>
              <a:rPr sz="1400" i="1" spc="8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34" dirty="0">
                <a:latin typeface="Arial" panose="020B0604020202020204" pitchFamily="34" charset="0"/>
                <a:cs typeface="Arial" panose="020B0604020202020204" pitchFamily="34" charset="0"/>
              </a:rPr>
              <a:t>творчеством,</a:t>
            </a:r>
            <a:r>
              <a:rPr sz="1400" i="1" spc="8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жить</a:t>
            </a:r>
            <a:r>
              <a:rPr sz="1400" i="1" spc="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400" i="1" spc="8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27" dirty="0">
                <a:latin typeface="Arial" panose="020B0604020202020204" pitchFamily="34" charset="0"/>
                <a:cs typeface="Arial" panose="020B0604020202020204" pitchFamily="34" charset="0"/>
              </a:rPr>
              <a:t>мире</a:t>
            </a:r>
            <a:r>
              <a:rPr sz="1400" i="1" spc="8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6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i="1" spc="8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71" dirty="0">
                <a:latin typeface="Arial" panose="020B0604020202020204" pitchFamily="34" charset="0"/>
                <a:cs typeface="Arial" panose="020B0604020202020204" pitchFamily="34" charset="0"/>
              </a:rPr>
              <a:t>согласии,</a:t>
            </a:r>
            <a:r>
              <a:rPr sz="1400" i="1" spc="8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быть</a:t>
            </a:r>
            <a:r>
              <a:rPr sz="1400" i="1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68" dirty="0">
                <a:latin typeface="Arial" panose="020B0604020202020204" pitchFamily="34" charset="0"/>
                <a:cs typeface="Arial" panose="020B0604020202020204" pitchFamily="34" charset="0"/>
              </a:rPr>
              <a:t>социально</a:t>
            </a:r>
            <a:r>
              <a:rPr sz="1400" i="1" spc="10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активным,</a:t>
            </a:r>
            <a:r>
              <a:rPr sz="1400" i="1" spc="8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научиться</a:t>
            </a:r>
            <a:r>
              <a:rPr sz="1400" i="1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1" spc="-8" dirty="0">
                <a:latin typeface="Arial" panose="020B0604020202020204" pitchFamily="34" charset="0"/>
                <a:cs typeface="Arial" panose="020B0604020202020204" pitchFamily="34" charset="0"/>
              </a:rPr>
              <a:t>брать</a:t>
            </a:r>
            <a:endParaRPr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marR="18574" algn="just">
              <a:lnSpc>
                <a:spcPct val="120000"/>
              </a:lnSpc>
            </a:pPr>
            <a:r>
              <a:rPr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400" b="1" i="1" spc="6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себя</a:t>
            </a:r>
            <a:r>
              <a:rPr sz="1400" b="1" i="1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  <a:r>
              <a:rPr sz="1400" b="1" i="1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1400" b="1" i="1" spc="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будущее</a:t>
            </a:r>
            <a:r>
              <a:rPr sz="1400" b="1" i="1" spc="6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400" b="1" i="1" spc="6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1" spc="-26" dirty="0">
                <a:latin typeface="Arial" panose="020B0604020202020204" pitchFamily="34" charset="0"/>
                <a:cs typeface="Arial" panose="020B0604020202020204" pitchFamily="34" charset="0"/>
              </a:rPr>
              <a:t>сильной</a:t>
            </a:r>
            <a:r>
              <a:rPr sz="1400" b="1" i="1" spc="7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суверенной</a:t>
            </a:r>
            <a:r>
              <a:rPr sz="1400" b="1" i="1" spc="7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страны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400" i="1" spc="10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79" dirty="0">
                <a:latin typeface="Arial" panose="020B0604020202020204" pitchFamily="34" charset="0"/>
                <a:cs typeface="Arial" panose="020B0604020202020204" pitchFamily="34" charset="0"/>
              </a:rPr>
              <a:t>сохранившей</a:t>
            </a:r>
            <a:r>
              <a:rPr sz="1400" i="1" spc="1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45" dirty="0">
                <a:latin typeface="Arial" panose="020B0604020202020204" pitchFamily="34" charset="0"/>
                <a:cs typeface="Arial" panose="020B0604020202020204" pitchFamily="34" charset="0"/>
              </a:rPr>
              <a:t>традиционные </a:t>
            </a:r>
            <a:r>
              <a:rPr sz="1400" i="1" spc="56" dirty="0">
                <a:latin typeface="Arial" panose="020B0604020202020204" pitchFamily="34" charset="0"/>
                <a:cs typeface="Arial" panose="020B0604020202020204" pitchFamily="34" charset="0"/>
              </a:rPr>
              <a:t>ценности,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открытой</a:t>
            </a:r>
            <a:r>
              <a:rPr sz="1400" i="1" spc="3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творчеству</a:t>
            </a:r>
            <a:r>
              <a:rPr sz="1400" i="1" spc="60" dirty="0">
                <a:latin typeface="Arial" panose="020B0604020202020204" pitchFamily="34" charset="0"/>
                <a:cs typeface="Arial" panose="020B0604020202020204" pitchFamily="34" charset="0"/>
              </a:rPr>
              <a:t> и</a:t>
            </a:r>
            <a:r>
              <a:rPr sz="1400" i="1" spc="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56" dirty="0">
                <a:latin typeface="Arial" panose="020B0604020202020204" pitchFamily="34" charset="0"/>
                <a:cs typeface="Arial" panose="020B0604020202020204" pitchFamily="34" charset="0"/>
              </a:rPr>
              <a:t>созиданию,</a:t>
            </a:r>
            <a:r>
              <a:rPr sz="1400" i="1" spc="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64" dirty="0">
                <a:latin typeface="Arial" panose="020B0604020202020204" pitchFamily="34" charset="0"/>
                <a:cs typeface="Arial" panose="020B0604020202020204" pitchFamily="34" charset="0"/>
              </a:rPr>
              <a:t>живущей</a:t>
            </a:r>
            <a:r>
              <a:rPr sz="1400" i="1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400" i="1" spc="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20" dirty="0">
                <a:latin typeface="Arial" panose="020B0604020202020204" pitchFamily="34" charset="0"/>
                <a:cs typeface="Arial" panose="020B0604020202020204" pitchFamily="34" charset="0"/>
              </a:rPr>
              <a:t>мире</a:t>
            </a:r>
            <a:r>
              <a:rPr sz="1400" i="1" spc="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6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i="1" spc="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56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безопасности</a:t>
            </a:r>
            <a:r>
              <a:rPr sz="1400" i="1" spc="56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7620" algn="ctr">
              <a:spcBef>
                <a:spcPts val="281"/>
              </a:spcBef>
            </a:pPr>
            <a:r>
              <a:rPr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СОЗДАВАЙ</a:t>
            </a:r>
            <a:r>
              <a:rPr b="1" spc="-4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8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БУДУЩЕЕ!</a:t>
            </a:r>
            <a:endParaRPr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29505"/>
              </p:ext>
            </p:extLst>
          </p:nvPr>
        </p:nvGraphicFramePr>
        <p:xfrm>
          <a:off x="51534" y="326900"/>
          <a:ext cx="876543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386">
                  <a:extLst>
                    <a:ext uri="{9D8B030D-6E8A-4147-A177-3AD203B41FA5}">
                      <a16:colId xmlns:a16="http://schemas.microsoft.com/office/drawing/2014/main" val="730226932"/>
                    </a:ext>
                  </a:extLst>
                </a:gridCol>
                <a:gridCol w="4360047">
                  <a:extLst>
                    <a:ext uri="{9D8B030D-6E8A-4147-A177-3AD203B41FA5}">
                      <a16:colId xmlns:a16="http://schemas.microsoft.com/office/drawing/2014/main" val="1805038982"/>
                    </a:ext>
                  </a:extLst>
                </a:gridCol>
              </a:tblGrid>
              <a:tr h="3427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ПОМНИ О ПРОШЛОМ!</a:t>
                      </a:r>
                      <a:endParaRPr lang="ru-RU" dirty="0"/>
                    </a:p>
                  </a:txBody>
                  <a:tcP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СОЗДАВАЙ БУДУЩЕЕ!</a:t>
                      </a:r>
                      <a:endParaRPr lang="ru-RU" dirty="0"/>
                    </a:p>
                  </a:txBody>
                  <a:tcPr>
                    <a:solidFill>
                      <a:srgbClr val="0084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886558"/>
                  </a:ext>
                </a:extLst>
              </a:tr>
            </a:tbl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8349509" y="144751"/>
            <a:ext cx="794491" cy="674242"/>
          </a:xfrm>
          <a:prstGeom prst="rightArrow">
            <a:avLst>
              <a:gd name="adj1" fmla="val 42465"/>
              <a:gd name="adj2" fmla="val 50000"/>
            </a:avLst>
          </a:prstGeom>
          <a:solidFill>
            <a:srgbClr val="00843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object 9"/>
          <p:cNvSpPr/>
          <p:nvPr/>
        </p:nvSpPr>
        <p:spPr>
          <a:xfrm>
            <a:off x="3473224" y="2559702"/>
            <a:ext cx="2438298" cy="1195809"/>
          </a:xfrm>
          <a:custGeom>
            <a:avLst/>
            <a:gdLst/>
            <a:ahLst/>
            <a:cxnLst/>
            <a:rect l="l" t="t" r="r" b="b"/>
            <a:pathLst>
              <a:path w="3848100" h="1464945">
                <a:moveTo>
                  <a:pt x="1924050" y="0"/>
                </a:moveTo>
                <a:lnTo>
                  <a:pt x="1856503" y="442"/>
                </a:lnTo>
                <a:lnTo>
                  <a:pt x="1789541" y="1761"/>
                </a:lnTo>
                <a:lnTo>
                  <a:pt x="1723202" y="3942"/>
                </a:lnTo>
                <a:lnTo>
                  <a:pt x="1657523" y="6970"/>
                </a:lnTo>
                <a:lnTo>
                  <a:pt x="1592544" y="10830"/>
                </a:lnTo>
                <a:lnTo>
                  <a:pt x="1528302" y="15508"/>
                </a:lnTo>
                <a:lnTo>
                  <a:pt x="1464835" y="20990"/>
                </a:lnTo>
                <a:lnTo>
                  <a:pt x="1402182" y="27261"/>
                </a:lnTo>
                <a:lnTo>
                  <a:pt x="1340380" y="34306"/>
                </a:lnTo>
                <a:lnTo>
                  <a:pt x="1279468" y="42111"/>
                </a:lnTo>
                <a:lnTo>
                  <a:pt x="1219484" y="50661"/>
                </a:lnTo>
                <a:lnTo>
                  <a:pt x="1160467" y="59942"/>
                </a:lnTo>
                <a:lnTo>
                  <a:pt x="1102453" y="69940"/>
                </a:lnTo>
                <a:lnTo>
                  <a:pt x="1045482" y="80639"/>
                </a:lnTo>
                <a:lnTo>
                  <a:pt x="989592" y="92025"/>
                </a:lnTo>
                <a:lnTo>
                  <a:pt x="934821" y="104084"/>
                </a:lnTo>
                <a:lnTo>
                  <a:pt x="881206" y="116802"/>
                </a:lnTo>
                <a:lnTo>
                  <a:pt x="828786" y="130162"/>
                </a:lnTo>
                <a:lnTo>
                  <a:pt x="777600" y="144152"/>
                </a:lnTo>
                <a:lnTo>
                  <a:pt x="727685" y="158757"/>
                </a:lnTo>
                <a:lnTo>
                  <a:pt x="679080" y="173961"/>
                </a:lnTo>
                <a:lnTo>
                  <a:pt x="631822" y="189751"/>
                </a:lnTo>
                <a:lnTo>
                  <a:pt x="585950" y="206112"/>
                </a:lnTo>
                <a:lnTo>
                  <a:pt x="541503" y="223030"/>
                </a:lnTo>
                <a:lnTo>
                  <a:pt x="498517" y="240489"/>
                </a:lnTo>
                <a:lnTo>
                  <a:pt x="457032" y="258476"/>
                </a:lnTo>
                <a:lnTo>
                  <a:pt x="417085" y="276975"/>
                </a:lnTo>
                <a:lnTo>
                  <a:pt x="378715" y="295973"/>
                </a:lnTo>
                <a:lnTo>
                  <a:pt x="341960" y="315455"/>
                </a:lnTo>
                <a:lnTo>
                  <a:pt x="306858" y="335406"/>
                </a:lnTo>
                <a:lnTo>
                  <a:pt x="273447" y="355811"/>
                </a:lnTo>
                <a:lnTo>
                  <a:pt x="211850" y="397928"/>
                </a:lnTo>
                <a:lnTo>
                  <a:pt x="157477" y="441690"/>
                </a:lnTo>
                <a:lnTo>
                  <a:pt x="110631" y="486979"/>
                </a:lnTo>
                <a:lnTo>
                  <a:pt x="71617" y="533681"/>
                </a:lnTo>
                <a:lnTo>
                  <a:pt x="40742" y="581678"/>
                </a:lnTo>
                <a:lnTo>
                  <a:pt x="18311" y="630855"/>
                </a:lnTo>
                <a:lnTo>
                  <a:pt x="4628" y="681095"/>
                </a:lnTo>
                <a:lnTo>
                  <a:pt x="0" y="732281"/>
                </a:lnTo>
                <a:lnTo>
                  <a:pt x="1163" y="757986"/>
                </a:lnTo>
                <a:lnTo>
                  <a:pt x="10357" y="808714"/>
                </a:lnTo>
                <a:lnTo>
                  <a:pt x="28452" y="858437"/>
                </a:lnTo>
                <a:lnTo>
                  <a:pt x="55144" y="907038"/>
                </a:lnTo>
                <a:lnTo>
                  <a:pt x="90126" y="954402"/>
                </a:lnTo>
                <a:lnTo>
                  <a:pt x="133094" y="1000412"/>
                </a:lnTo>
                <a:lnTo>
                  <a:pt x="183742" y="1044952"/>
                </a:lnTo>
                <a:lnTo>
                  <a:pt x="241765" y="1087906"/>
                </a:lnTo>
                <a:lnTo>
                  <a:pt x="306858" y="1129157"/>
                </a:lnTo>
                <a:lnTo>
                  <a:pt x="341960" y="1149108"/>
                </a:lnTo>
                <a:lnTo>
                  <a:pt x="378715" y="1168590"/>
                </a:lnTo>
                <a:lnTo>
                  <a:pt x="417085" y="1187588"/>
                </a:lnTo>
                <a:lnTo>
                  <a:pt x="457032" y="1206087"/>
                </a:lnTo>
                <a:lnTo>
                  <a:pt x="498517" y="1224074"/>
                </a:lnTo>
                <a:lnTo>
                  <a:pt x="541503" y="1241533"/>
                </a:lnTo>
                <a:lnTo>
                  <a:pt x="585950" y="1258451"/>
                </a:lnTo>
                <a:lnTo>
                  <a:pt x="631822" y="1274812"/>
                </a:lnTo>
                <a:lnTo>
                  <a:pt x="679080" y="1290602"/>
                </a:lnTo>
                <a:lnTo>
                  <a:pt x="727685" y="1305806"/>
                </a:lnTo>
                <a:lnTo>
                  <a:pt x="777600" y="1320411"/>
                </a:lnTo>
                <a:lnTo>
                  <a:pt x="828786" y="1334401"/>
                </a:lnTo>
                <a:lnTo>
                  <a:pt x="881206" y="1347761"/>
                </a:lnTo>
                <a:lnTo>
                  <a:pt x="934821" y="1360479"/>
                </a:lnTo>
                <a:lnTo>
                  <a:pt x="989592" y="1372538"/>
                </a:lnTo>
                <a:lnTo>
                  <a:pt x="1045482" y="1383924"/>
                </a:lnTo>
                <a:lnTo>
                  <a:pt x="1102453" y="1394623"/>
                </a:lnTo>
                <a:lnTo>
                  <a:pt x="1160467" y="1404621"/>
                </a:lnTo>
                <a:lnTo>
                  <a:pt x="1219484" y="1413902"/>
                </a:lnTo>
                <a:lnTo>
                  <a:pt x="1279468" y="1422452"/>
                </a:lnTo>
                <a:lnTo>
                  <a:pt x="1340380" y="1430257"/>
                </a:lnTo>
                <a:lnTo>
                  <a:pt x="1402182" y="1437302"/>
                </a:lnTo>
                <a:lnTo>
                  <a:pt x="1464835" y="1443573"/>
                </a:lnTo>
                <a:lnTo>
                  <a:pt x="1528302" y="1449055"/>
                </a:lnTo>
                <a:lnTo>
                  <a:pt x="1592544" y="1453733"/>
                </a:lnTo>
                <a:lnTo>
                  <a:pt x="1657523" y="1457593"/>
                </a:lnTo>
                <a:lnTo>
                  <a:pt x="1723202" y="1460621"/>
                </a:lnTo>
                <a:lnTo>
                  <a:pt x="1789541" y="1462802"/>
                </a:lnTo>
                <a:lnTo>
                  <a:pt x="1856503" y="1464121"/>
                </a:lnTo>
                <a:lnTo>
                  <a:pt x="1924050" y="1464564"/>
                </a:lnTo>
                <a:lnTo>
                  <a:pt x="1991596" y="1464121"/>
                </a:lnTo>
                <a:lnTo>
                  <a:pt x="2058558" y="1462802"/>
                </a:lnTo>
                <a:lnTo>
                  <a:pt x="2124897" y="1460621"/>
                </a:lnTo>
                <a:lnTo>
                  <a:pt x="2190576" y="1457593"/>
                </a:lnTo>
                <a:lnTo>
                  <a:pt x="2255555" y="1453733"/>
                </a:lnTo>
                <a:lnTo>
                  <a:pt x="2319797" y="1449055"/>
                </a:lnTo>
                <a:lnTo>
                  <a:pt x="2383264" y="1443573"/>
                </a:lnTo>
                <a:lnTo>
                  <a:pt x="2445917" y="1437302"/>
                </a:lnTo>
                <a:lnTo>
                  <a:pt x="2507719" y="1430257"/>
                </a:lnTo>
                <a:lnTo>
                  <a:pt x="2568631" y="1422452"/>
                </a:lnTo>
                <a:lnTo>
                  <a:pt x="2628615" y="1413902"/>
                </a:lnTo>
                <a:lnTo>
                  <a:pt x="2687632" y="1404621"/>
                </a:lnTo>
                <a:lnTo>
                  <a:pt x="2745646" y="1394623"/>
                </a:lnTo>
                <a:lnTo>
                  <a:pt x="2802617" y="1383924"/>
                </a:lnTo>
                <a:lnTo>
                  <a:pt x="2858507" y="1372538"/>
                </a:lnTo>
                <a:lnTo>
                  <a:pt x="2913278" y="1360479"/>
                </a:lnTo>
                <a:lnTo>
                  <a:pt x="2966893" y="1347761"/>
                </a:lnTo>
                <a:lnTo>
                  <a:pt x="3019313" y="1334401"/>
                </a:lnTo>
                <a:lnTo>
                  <a:pt x="3070499" y="1320411"/>
                </a:lnTo>
                <a:lnTo>
                  <a:pt x="3120414" y="1305806"/>
                </a:lnTo>
                <a:lnTo>
                  <a:pt x="3169019" y="1290602"/>
                </a:lnTo>
                <a:lnTo>
                  <a:pt x="3216277" y="1274812"/>
                </a:lnTo>
                <a:lnTo>
                  <a:pt x="3262149" y="1258451"/>
                </a:lnTo>
                <a:lnTo>
                  <a:pt x="3306596" y="1241533"/>
                </a:lnTo>
                <a:lnTo>
                  <a:pt x="3349582" y="1224074"/>
                </a:lnTo>
                <a:lnTo>
                  <a:pt x="3391067" y="1206087"/>
                </a:lnTo>
                <a:lnTo>
                  <a:pt x="3431014" y="1187588"/>
                </a:lnTo>
                <a:lnTo>
                  <a:pt x="3469384" y="1168590"/>
                </a:lnTo>
                <a:lnTo>
                  <a:pt x="3506139" y="1149108"/>
                </a:lnTo>
                <a:lnTo>
                  <a:pt x="3541241" y="1129157"/>
                </a:lnTo>
                <a:lnTo>
                  <a:pt x="3574652" y="1108752"/>
                </a:lnTo>
                <a:lnTo>
                  <a:pt x="3636249" y="1066635"/>
                </a:lnTo>
                <a:lnTo>
                  <a:pt x="3690622" y="1022873"/>
                </a:lnTo>
                <a:lnTo>
                  <a:pt x="3737468" y="977584"/>
                </a:lnTo>
                <a:lnTo>
                  <a:pt x="3776482" y="930882"/>
                </a:lnTo>
                <a:lnTo>
                  <a:pt x="3807357" y="882885"/>
                </a:lnTo>
                <a:lnTo>
                  <a:pt x="3829788" y="833708"/>
                </a:lnTo>
                <a:lnTo>
                  <a:pt x="3843471" y="783468"/>
                </a:lnTo>
                <a:lnTo>
                  <a:pt x="3848100" y="732281"/>
                </a:lnTo>
                <a:lnTo>
                  <a:pt x="3846936" y="706577"/>
                </a:lnTo>
                <a:lnTo>
                  <a:pt x="3837742" y="655849"/>
                </a:lnTo>
                <a:lnTo>
                  <a:pt x="3819647" y="606126"/>
                </a:lnTo>
                <a:lnTo>
                  <a:pt x="3792955" y="557525"/>
                </a:lnTo>
                <a:lnTo>
                  <a:pt x="3757973" y="510161"/>
                </a:lnTo>
                <a:lnTo>
                  <a:pt x="3715005" y="464151"/>
                </a:lnTo>
                <a:lnTo>
                  <a:pt x="3664357" y="419611"/>
                </a:lnTo>
                <a:lnTo>
                  <a:pt x="3606334" y="376657"/>
                </a:lnTo>
                <a:lnTo>
                  <a:pt x="3541241" y="335406"/>
                </a:lnTo>
                <a:lnTo>
                  <a:pt x="3506139" y="315455"/>
                </a:lnTo>
                <a:lnTo>
                  <a:pt x="3469384" y="295973"/>
                </a:lnTo>
                <a:lnTo>
                  <a:pt x="3431014" y="276975"/>
                </a:lnTo>
                <a:lnTo>
                  <a:pt x="3391067" y="258476"/>
                </a:lnTo>
                <a:lnTo>
                  <a:pt x="3349582" y="240489"/>
                </a:lnTo>
                <a:lnTo>
                  <a:pt x="3306596" y="223030"/>
                </a:lnTo>
                <a:lnTo>
                  <a:pt x="3262149" y="206112"/>
                </a:lnTo>
                <a:lnTo>
                  <a:pt x="3216277" y="189751"/>
                </a:lnTo>
                <a:lnTo>
                  <a:pt x="3169019" y="173961"/>
                </a:lnTo>
                <a:lnTo>
                  <a:pt x="3120414" y="158757"/>
                </a:lnTo>
                <a:lnTo>
                  <a:pt x="3070499" y="144152"/>
                </a:lnTo>
                <a:lnTo>
                  <a:pt x="3019313" y="130162"/>
                </a:lnTo>
                <a:lnTo>
                  <a:pt x="2966893" y="116802"/>
                </a:lnTo>
                <a:lnTo>
                  <a:pt x="2913278" y="104084"/>
                </a:lnTo>
                <a:lnTo>
                  <a:pt x="2858507" y="92025"/>
                </a:lnTo>
                <a:lnTo>
                  <a:pt x="2802617" y="80639"/>
                </a:lnTo>
                <a:lnTo>
                  <a:pt x="2745646" y="69940"/>
                </a:lnTo>
                <a:lnTo>
                  <a:pt x="2687632" y="59942"/>
                </a:lnTo>
                <a:lnTo>
                  <a:pt x="2628615" y="50661"/>
                </a:lnTo>
                <a:lnTo>
                  <a:pt x="2568631" y="42111"/>
                </a:lnTo>
                <a:lnTo>
                  <a:pt x="2507719" y="34306"/>
                </a:lnTo>
                <a:lnTo>
                  <a:pt x="2445917" y="27261"/>
                </a:lnTo>
                <a:lnTo>
                  <a:pt x="2383264" y="20990"/>
                </a:lnTo>
                <a:lnTo>
                  <a:pt x="2319797" y="15508"/>
                </a:lnTo>
                <a:lnTo>
                  <a:pt x="2255555" y="10830"/>
                </a:lnTo>
                <a:lnTo>
                  <a:pt x="2190576" y="6970"/>
                </a:lnTo>
                <a:lnTo>
                  <a:pt x="2124897" y="3942"/>
                </a:lnTo>
                <a:lnTo>
                  <a:pt x="2058558" y="1761"/>
                </a:lnTo>
                <a:lnTo>
                  <a:pt x="1991596" y="442"/>
                </a:lnTo>
                <a:lnTo>
                  <a:pt x="192405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45881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914944"/>
              </p:ext>
            </p:extLst>
          </p:nvPr>
        </p:nvGraphicFramePr>
        <p:xfrm>
          <a:off x="51534" y="874808"/>
          <a:ext cx="9092466" cy="31977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092466">
                  <a:extLst>
                    <a:ext uri="{9D8B030D-6E8A-4147-A177-3AD203B41FA5}">
                      <a16:colId xmlns:a16="http://schemas.microsoft.com/office/drawing/2014/main" val="4126367123"/>
                    </a:ext>
                  </a:extLst>
                </a:gridCol>
              </a:tblGrid>
              <a:tr h="319773">
                <a:tc>
                  <a:txBody>
                    <a:bodyPr/>
                    <a:lstStyle/>
                    <a:p>
                      <a:pPr marR="1458754" algn="ctr">
                        <a:lnSpc>
                          <a:spcPts val="1436"/>
                        </a:lnSpc>
                        <a:spcBef>
                          <a:spcPts val="1103"/>
                        </a:spcBef>
                      </a:pPr>
                      <a:r>
                        <a:rPr lang="ru-RU" sz="1600" dirty="0" smtClean="0"/>
                        <a:t>                    Комплекс</a:t>
                      </a:r>
                      <a:r>
                        <a:rPr lang="ru-RU" sz="1600" spc="-56" dirty="0" smtClean="0"/>
                        <a:t> </a:t>
                      </a:r>
                      <a:r>
                        <a:rPr lang="ru-RU" sz="1600" spc="-38" dirty="0" smtClean="0"/>
                        <a:t>специальных</a:t>
                      </a:r>
                      <a:r>
                        <a:rPr lang="ru-RU" sz="1600" spc="-49" dirty="0" smtClean="0"/>
                        <a:t> </a:t>
                      </a:r>
                      <a:r>
                        <a:rPr lang="ru-RU" sz="1600" spc="-26" dirty="0" smtClean="0"/>
                        <a:t>проектов</a:t>
                      </a:r>
                      <a:r>
                        <a:rPr lang="ru-RU" sz="1600" spc="-41" dirty="0" smtClean="0"/>
                        <a:t> </a:t>
                      </a:r>
                      <a:r>
                        <a:rPr lang="ru-RU" sz="1600" spc="-45" dirty="0" smtClean="0"/>
                        <a:t>и</a:t>
                      </a:r>
                      <a:r>
                        <a:rPr lang="ru-RU" sz="1600" spc="-60" dirty="0" smtClean="0"/>
                        <a:t> </a:t>
                      </a:r>
                      <a:r>
                        <a:rPr lang="ru-RU" sz="1600" spc="-53" dirty="0" smtClean="0"/>
                        <a:t>воспитательных</a:t>
                      </a:r>
                      <a:r>
                        <a:rPr lang="ru-RU" sz="1600" spc="-38" dirty="0" smtClean="0"/>
                        <a:t> </a:t>
                      </a:r>
                      <a:r>
                        <a:rPr lang="ru-RU" sz="1600" spc="-8" dirty="0" smtClean="0"/>
                        <a:t>событий</a:t>
                      </a:r>
                      <a:endParaRPr lang="ru-RU" sz="16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0" marB="0" anchor="ctr"/>
                </a:tc>
                <a:extLst>
                  <a:ext uri="{0D108BD9-81ED-4DB2-BD59-A6C34878D82A}">
                    <a16:rowId xmlns:a16="http://schemas.microsoft.com/office/drawing/2014/main" val="3603786059"/>
                  </a:ext>
                </a:extLst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9511" y="0"/>
            <a:ext cx="343370" cy="6857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 ВОСПИТАТЕЛЬНАЯ  АКЦИЯ  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2025-2026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37" y="1334567"/>
            <a:ext cx="1213163" cy="116681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19" y="1312768"/>
            <a:ext cx="1642714" cy="1093255"/>
          </a:xfrm>
          <a:prstGeom prst="rect">
            <a:avLst/>
          </a:prstGeom>
        </p:spPr>
      </p:pic>
      <p:sp>
        <p:nvSpPr>
          <p:cNvPr id="36" name="object 7"/>
          <p:cNvSpPr/>
          <p:nvPr/>
        </p:nvSpPr>
        <p:spPr>
          <a:xfrm>
            <a:off x="824486" y="2604450"/>
            <a:ext cx="2324939" cy="1210751"/>
          </a:xfrm>
          <a:custGeom>
            <a:avLst/>
            <a:gdLst/>
            <a:ahLst/>
            <a:cxnLst/>
            <a:rect l="l" t="t" r="r" b="b"/>
            <a:pathLst>
              <a:path w="3848100" h="1464945">
                <a:moveTo>
                  <a:pt x="1924050" y="0"/>
                </a:moveTo>
                <a:lnTo>
                  <a:pt x="1856503" y="442"/>
                </a:lnTo>
                <a:lnTo>
                  <a:pt x="1789541" y="1761"/>
                </a:lnTo>
                <a:lnTo>
                  <a:pt x="1723202" y="3942"/>
                </a:lnTo>
                <a:lnTo>
                  <a:pt x="1657523" y="6970"/>
                </a:lnTo>
                <a:lnTo>
                  <a:pt x="1592544" y="10830"/>
                </a:lnTo>
                <a:lnTo>
                  <a:pt x="1528302" y="15508"/>
                </a:lnTo>
                <a:lnTo>
                  <a:pt x="1464835" y="20990"/>
                </a:lnTo>
                <a:lnTo>
                  <a:pt x="1402182" y="27261"/>
                </a:lnTo>
                <a:lnTo>
                  <a:pt x="1340380" y="34306"/>
                </a:lnTo>
                <a:lnTo>
                  <a:pt x="1279468" y="42111"/>
                </a:lnTo>
                <a:lnTo>
                  <a:pt x="1219484" y="50661"/>
                </a:lnTo>
                <a:lnTo>
                  <a:pt x="1160467" y="59942"/>
                </a:lnTo>
                <a:lnTo>
                  <a:pt x="1102453" y="69940"/>
                </a:lnTo>
                <a:lnTo>
                  <a:pt x="1045482" y="80639"/>
                </a:lnTo>
                <a:lnTo>
                  <a:pt x="989592" y="92025"/>
                </a:lnTo>
                <a:lnTo>
                  <a:pt x="934821" y="104084"/>
                </a:lnTo>
                <a:lnTo>
                  <a:pt x="881206" y="116802"/>
                </a:lnTo>
                <a:lnTo>
                  <a:pt x="828786" y="130162"/>
                </a:lnTo>
                <a:lnTo>
                  <a:pt x="777600" y="144152"/>
                </a:lnTo>
                <a:lnTo>
                  <a:pt x="727685" y="158757"/>
                </a:lnTo>
                <a:lnTo>
                  <a:pt x="679080" y="173961"/>
                </a:lnTo>
                <a:lnTo>
                  <a:pt x="631822" y="189751"/>
                </a:lnTo>
                <a:lnTo>
                  <a:pt x="585950" y="206112"/>
                </a:lnTo>
                <a:lnTo>
                  <a:pt x="541503" y="223030"/>
                </a:lnTo>
                <a:lnTo>
                  <a:pt x="498517" y="240489"/>
                </a:lnTo>
                <a:lnTo>
                  <a:pt x="457032" y="258476"/>
                </a:lnTo>
                <a:lnTo>
                  <a:pt x="417085" y="276975"/>
                </a:lnTo>
                <a:lnTo>
                  <a:pt x="378715" y="295973"/>
                </a:lnTo>
                <a:lnTo>
                  <a:pt x="341960" y="315455"/>
                </a:lnTo>
                <a:lnTo>
                  <a:pt x="306858" y="335406"/>
                </a:lnTo>
                <a:lnTo>
                  <a:pt x="273447" y="355811"/>
                </a:lnTo>
                <a:lnTo>
                  <a:pt x="211850" y="397928"/>
                </a:lnTo>
                <a:lnTo>
                  <a:pt x="157477" y="441690"/>
                </a:lnTo>
                <a:lnTo>
                  <a:pt x="110631" y="486979"/>
                </a:lnTo>
                <a:lnTo>
                  <a:pt x="71617" y="533681"/>
                </a:lnTo>
                <a:lnTo>
                  <a:pt x="40742" y="581678"/>
                </a:lnTo>
                <a:lnTo>
                  <a:pt x="18311" y="630855"/>
                </a:lnTo>
                <a:lnTo>
                  <a:pt x="4628" y="681095"/>
                </a:lnTo>
                <a:lnTo>
                  <a:pt x="0" y="732281"/>
                </a:lnTo>
                <a:lnTo>
                  <a:pt x="1163" y="757986"/>
                </a:lnTo>
                <a:lnTo>
                  <a:pt x="10357" y="808714"/>
                </a:lnTo>
                <a:lnTo>
                  <a:pt x="28452" y="858437"/>
                </a:lnTo>
                <a:lnTo>
                  <a:pt x="55144" y="907038"/>
                </a:lnTo>
                <a:lnTo>
                  <a:pt x="90126" y="954402"/>
                </a:lnTo>
                <a:lnTo>
                  <a:pt x="133094" y="1000412"/>
                </a:lnTo>
                <a:lnTo>
                  <a:pt x="183742" y="1044952"/>
                </a:lnTo>
                <a:lnTo>
                  <a:pt x="241765" y="1087906"/>
                </a:lnTo>
                <a:lnTo>
                  <a:pt x="306858" y="1129157"/>
                </a:lnTo>
                <a:lnTo>
                  <a:pt x="341960" y="1149108"/>
                </a:lnTo>
                <a:lnTo>
                  <a:pt x="378715" y="1168590"/>
                </a:lnTo>
                <a:lnTo>
                  <a:pt x="417085" y="1187588"/>
                </a:lnTo>
                <a:lnTo>
                  <a:pt x="457032" y="1206087"/>
                </a:lnTo>
                <a:lnTo>
                  <a:pt x="498517" y="1224074"/>
                </a:lnTo>
                <a:lnTo>
                  <a:pt x="541503" y="1241533"/>
                </a:lnTo>
                <a:lnTo>
                  <a:pt x="585950" y="1258451"/>
                </a:lnTo>
                <a:lnTo>
                  <a:pt x="631822" y="1274812"/>
                </a:lnTo>
                <a:lnTo>
                  <a:pt x="679080" y="1290602"/>
                </a:lnTo>
                <a:lnTo>
                  <a:pt x="727685" y="1305806"/>
                </a:lnTo>
                <a:lnTo>
                  <a:pt x="777600" y="1320411"/>
                </a:lnTo>
                <a:lnTo>
                  <a:pt x="828786" y="1334401"/>
                </a:lnTo>
                <a:lnTo>
                  <a:pt x="881206" y="1347761"/>
                </a:lnTo>
                <a:lnTo>
                  <a:pt x="934821" y="1360479"/>
                </a:lnTo>
                <a:lnTo>
                  <a:pt x="989592" y="1372538"/>
                </a:lnTo>
                <a:lnTo>
                  <a:pt x="1045482" y="1383924"/>
                </a:lnTo>
                <a:lnTo>
                  <a:pt x="1102453" y="1394623"/>
                </a:lnTo>
                <a:lnTo>
                  <a:pt x="1160467" y="1404621"/>
                </a:lnTo>
                <a:lnTo>
                  <a:pt x="1219484" y="1413902"/>
                </a:lnTo>
                <a:lnTo>
                  <a:pt x="1279468" y="1422452"/>
                </a:lnTo>
                <a:lnTo>
                  <a:pt x="1340380" y="1430257"/>
                </a:lnTo>
                <a:lnTo>
                  <a:pt x="1402182" y="1437302"/>
                </a:lnTo>
                <a:lnTo>
                  <a:pt x="1464835" y="1443573"/>
                </a:lnTo>
                <a:lnTo>
                  <a:pt x="1528302" y="1449055"/>
                </a:lnTo>
                <a:lnTo>
                  <a:pt x="1592544" y="1453733"/>
                </a:lnTo>
                <a:lnTo>
                  <a:pt x="1657523" y="1457593"/>
                </a:lnTo>
                <a:lnTo>
                  <a:pt x="1723202" y="1460621"/>
                </a:lnTo>
                <a:lnTo>
                  <a:pt x="1789541" y="1462802"/>
                </a:lnTo>
                <a:lnTo>
                  <a:pt x="1856503" y="1464121"/>
                </a:lnTo>
                <a:lnTo>
                  <a:pt x="1924050" y="1464564"/>
                </a:lnTo>
                <a:lnTo>
                  <a:pt x="1991596" y="1464121"/>
                </a:lnTo>
                <a:lnTo>
                  <a:pt x="2058558" y="1462802"/>
                </a:lnTo>
                <a:lnTo>
                  <a:pt x="2124897" y="1460621"/>
                </a:lnTo>
                <a:lnTo>
                  <a:pt x="2190576" y="1457593"/>
                </a:lnTo>
                <a:lnTo>
                  <a:pt x="2255555" y="1453733"/>
                </a:lnTo>
                <a:lnTo>
                  <a:pt x="2319797" y="1449055"/>
                </a:lnTo>
                <a:lnTo>
                  <a:pt x="2383264" y="1443573"/>
                </a:lnTo>
                <a:lnTo>
                  <a:pt x="2445917" y="1437302"/>
                </a:lnTo>
                <a:lnTo>
                  <a:pt x="2507719" y="1430257"/>
                </a:lnTo>
                <a:lnTo>
                  <a:pt x="2568631" y="1422452"/>
                </a:lnTo>
                <a:lnTo>
                  <a:pt x="2628615" y="1413902"/>
                </a:lnTo>
                <a:lnTo>
                  <a:pt x="2687632" y="1404621"/>
                </a:lnTo>
                <a:lnTo>
                  <a:pt x="2745646" y="1394623"/>
                </a:lnTo>
                <a:lnTo>
                  <a:pt x="2802617" y="1383924"/>
                </a:lnTo>
                <a:lnTo>
                  <a:pt x="2858507" y="1372538"/>
                </a:lnTo>
                <a:lnTo>
                  <a:pt x="2913278" y="1360479"/>
                </a:lnTo>
                <a:lnTo>
                  <a:pt x="2966893" y="1347761"/>
                </a:lnTo>
                <a:lnTo>
                  <a:pt x="3019313" y="1334401"/>
                </a:lnTo>
                <a:lnTo>
                  <a:pt x="3070499" y="1320411"/>
                </a:lnTo>
                <a:lnTo>
                  <a:pt x="3120414" y="1305806"/>
                </a:lnTo>
                <a:lnTo>
                  <a:pt x="3169019" y="1290602"/>
                </a:lnTo>
                <a:lnTo>
                  <a:pt x="3216277" y="1274812"/>
                </a:lnTo>
                <a:lnTo>
                  <a:pt x="3262149" y="1258451"/>
                </a:lnTo>
                <a:lnTo>
                  <a:pt x="3306596" y="1241533"/>
                </a:lnTo>
                <a:lnTo>
                  <a:pt x="3349582" y="1224074"/>
                </a:lnTo>
                <a:lnTo>
                  <a:pt x="3391067" y="1206087"/>
                </a:lnTo>
                <a:lnTo>
                  <a:pt x="3431014" y="1187588"/>
                </a:lnTo>
                <a:lnTo>
                  <a:pt x="3469384" y="1168590"/>
                </a:lnTo>
                <a:lnTo>
                  <a:pt x="3506139" y="1149108"/>
                </a:lnTo>
                <a:lnTo>
                  <a:pt x="3541241" y="1129157"/>
                </a:lnTo>
                <a:lnTo>
                  <a:pt x="3574652" y="1108752"/>
                </a:lnTo>
                <a:lnTo>
                  <a:pt x="3636249" y="1066635"/>
                </a:lnTo>
                <a:lnTo>
                  <a:pt x="3690622" y="1022873"/>
                </a:lnTo>
                <a:lnTo>
                  <a:pt x="3737468" y="977584"/>
                </a:lnTo>
                <a:lnTo>
                  <a:pt x="3776482" y="930882"/>
                </a:lnTo>
                <a:lnTo>
                  <a:pt x="3807357" y="882885"/>
                </a:lnTo>
                <a:lnTo>
                  <a:pt x="3829788" y="833708"/>
                </a:lnTo>
                <a:lnTo>
                  <a:pt x="3843471" y="783468"/>
                </a:lnTo>
                <a:lnTo>
                  <a:pt x="3848099" y="732281"/>
                </a:lnTo>
                <a:lnTo>
                  <a:pt x="3846936" y="706577"/>
                </a:lnTo>
                <a:lnTo>
                  <a:pt x="3837742" y="655849"/>
                </a:lnTo>
                <a:lnTo>
                  <a:pt x="3819647" y="606126"/>
                </a:lnTo>
                <a:lnTo>
                  <a:pt x="3792955" y="557525"/>
                </a:lnTo>
                <a:lnTo>
                  <a:pt x="3757973" y="510161"/>
                </a:lnTo>
                <a:lnTo>
                  <a:pt x="3715005" y="464151"/>
                </a:lnTo>
                <a:lnTo>
                  <a:pt x="3664357" y="419611"/>
                </a:lnTo>
                <a:lnTo>
                  <a:pt x="3606334" y="376657"/>
                </a:lnTo>
                <a:lnTo>
                  <a:pt x="3541241" y="335406"/>
                </a:lnTo>
                <a:lnTo>
                  <a:pt x="3506139" y="315455"/>
                </a:lnTo>
                <a:lnTo>
                  <a:pt x="3469384" y="295973"/>
                </a:lnTo>
                <a:lnTo>
                  <a:pt x="3431014" y="276975"/>
                </a:lnTo>
                <a:lnTo>
                  <a:pt x="3391067" y="258476"/>
                </a:lnTo>
                <a:lnTo>
                  <a:pt x="3349582" y="240489"/>
                </a:lnTo>
                <a:lnTo>
                  <a:pt x="3306596" y="223030"/>
                </a:lnTo>
                <a:lnTo>
                  <a:pt x="3262149" y="206112"/>
                </a:lnTo>
                <a:lnTo>
                  <a:pt x="3216277" y="189751"/>
                </a:lnTo>
                <a:lnTo>
                  <a:pt x="3169019" y="173961"/>
                </a:lnTo>
                <a:lnTo>
                  <a:pt x="3120414" y="158757"/>
                </a:lnTo>
                <a:lnTo>
                  <a:pt x="3070499" y="144152"/>
                </a:lnTo>
                <a:lnTo>
                  <a:pt x="3019313" y="130162"/>
                </a:lnTo>
                <a:lnTo>
                  <a:pt x="2966893" y="116802"/>
                </a:lnTo>
                <a:lnTo>
                  <a:pt x="2913278" y="104084"/>
                </a:lnTo>
                <a:lnTo>
                  <a:pt x="2858507" y="92025"/>
                </a:lnTo>
                <a:lnTo>
                  <a:pt x="2802617" y="80639"/>
                </a:lnTo>
                <a:lnTo>
                  <a:pt x="2745646" y="69940"/>
                </a:lnTo>
                <a:lnTo>
                  <a:pt x="2687632" y="59942"/>
                </a:lnTo>
                <a:lnTo>
                  <a:pt x="2628615" y="50661"/>
                </a:lnTo>
                <a:lnTo>
                  <a:pt x="2568631" y="42111"/>
                </a:lnTo>
                <a:lnTo>
                  <a:pt x="2507719" y="34306"/>
                </a:lnTo>
                <a:lnTo>
                  <a:pt x="2445917" y="27261"/>
                </a:lnTo>
                <a:lnTo>
                  <a:pt x="2383264" y="20990"/>
                </a:lnTo>
                <a:lnTo>
                  <a:pt x="2319797" y="15508"/>
                </a:lnTo>
                <a:lnTo>
                  <a:pt x="2255555" y="10830"/>
                </a:lnTo>
                <a:lnTo>
                  <a:pt x="2190576" y="6970"/>
                </a:lnTo>
                <a:lnTo>
                  <a:pt x="2124897" y="3942"/>
                </a:lnTo>
                <a:lnTo>
                  <a:pt x="2058558" y="1761"/>
                </a:lnTo>
                <a:lnTo>
                  <a:pt x="1991596" y="442"/>
                </a:lnTo>
                <a:lnTo>
                  <a:pt x="1924050" y="0"/>
                </a:lnTo>
                <a:close/>
              </a:path>
            </a:pathLst>
          </a:custGeom>
          <a:solidFill>
            <a:srgbClr val="FFFF99">
              <a:alpha val="3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/>
          <a:srcRect l="25823" t="18182" r="26296" b="29646"/>
          <a:stretch/>
        </p:blipFill>
        <p:spPr>
          <a:xfrm>
            <a:off x="6572495" y="1421631"/>
            <a:ext cx="1671145" cy="1138071"/>
          </a:xfrm>
          <a:prstGeom prst="rect">
            <a:avLst/>
          </a:prstGeom>
        </p:spPr>
      </p:pic>
      <p:sp>
        <p:nvSpPr>
          <p:cNvPr id="38" name="object 8"/>
          <p:cNvSpPr/>
          <p:nvPr/>
        </p:nvSpPr>
        <p:spPr>
          <a:xfrm>
            <a:off x="6087412" y="2501377"/>
            <a:ext cx="2421070" cy="1313824"/>
          </a:xfrm>
          <a:custGeom>
            <a:avLst/>
            <a:gdLst/>
            <a:ahLst/>
            <a:cxnLst/>
            <a:rect l="l" t="t" r="r" b="b"/>
            <a:pathLst>
              <a:path w="3848100" h="1464945">
                <a:moveTo>
                  <a:pt x="1924050" y="0"/>
                </a:moveTo>
                <a:lnTo>
                  <a:pt x="1856503" y="442"/>
                </a:lnTo>
                <a:lnTo>
                  <a:pt x="1789541" y="1761"/>
                </a:lnTo>
                <a:lnTo>
                  <a:pt x="1723202" y="3942"/>
                </a:lnTo>
                <a:lnTo>
                  <a:pt x="1657523" y="6970"/>
                </a:lnTo>
                <a:lnTo>
                  <a:pt x="1592544" y="10830"/>
                </a:lnTo>
                <a:lnTo>
                  <a:pt x="1528302" y="15508"/>
                </a:lnTo>
                <a:lnTo>
                  <a:pt x="1464835" y="20990"/>
                </a:lnTo>
                <a:lnTo>
                  <a:pt x="1402182" y="27261"/>
                </a:lnTo>
                <a:lnTo>
                  <a:pt x="1340380" y="34306"/>
                </a:lnTo>
                <a:lnTo>
                  <a:pt x="1279468" y="42111"/>
                </a:lnTo>
                <a:lnTo>
                  <a:pt x="1219484" y="50661"/>
                </a:lnTo>
                <a:lnTo>
                  <a:pt x="1160467" y="59942"/>
                </a:lnTo>
                <a:lnTo>
                  <a:pt x="1102453" y="69940"/>
                </a:lnTo>
                <a:lnTo>
                  <a:pt x="1045482" y="80639"/>
                </a:lnTo>
                <a:lnTo>
                  <a:pt x="989592" y="92025"/>
                </a:lnTo>
                <a:lnTo>
                  <a:pt x="934821" y="104084"/>
                </a:lnTo>
                <a:lnTo>
                  <a:pt x="881206" y="116802"/>
                </a:lnTo>
                <a:lnTo>
                  <a:pt x="828786" y="130162"/>
                </a:lnTo>
                <a:lnTo>
                  <a:pt x="777600" y="144152"/>
                </a:lnTo>
                <a:lnTo>
                  <a:pt x="727685" y="158757"/>
                </a:lnTo>
                <a:lnTo>
                  <a:pt x="679080" y="173961"/>
                </a:lnTo>
                <a:lnTo>
                  <a:pt x="631822" y="189751"/>
                </a:lnTo>
                <a:lnTo>
                  <a:pt x="585950" y="206112"/>
                </a:lnTo>
                <a:lnTo>
                  <a:pt x="541503" y="223030"/>
                </a:lnTo>
                <a:lnTo>
                  <a:pt x="498517" y="240489"/>
                </a:lnTo>
                <a:lnTo>
                  <a:pt x="457032" y="258476"/>
                </a:lnTo>
                <a:lnTo>
                  <a:pt x="417085" y="276975"/>
                </a:lnTo>
                <a:lnTo>
                  <a:pt x="378715" y="295973"/>
                </a:lnTo>
                <a:lnTo>
                  <a:pt x="341960" y="315455"/>
                </a:lnTo>
                <a:lnTo>
                  <a:pt x="306858" y="335406"/>
                </a:lnTo>
                <a:lnTo>
                  <a:pt x="273447" y="355811"/>
                </a:lnTo>
                <a:lnTo>
                  <a:pt x="211850" y="397928"/>
                </a:lnTo>
                <a:lnTo>
                  <a:pt x="157477" y="441690"/>
                </a:lnTo>
                <a:lnTo>
                  <a:pt x="110631" y="486979"/>
                </a:lnTo>
                <a:lnTo>
                  <a:pt x="71617" y="533681"/>
                </a:lnTo>
                <a:lnTo>
                  <a:pt x="40742" y="581678"/>
                </a:lnTo>
                <a:lnTo>
                  <a:pt x="18311" y="630855"/>
                </a:lnTo>
                <a:lnTo>
                  <a:pt x="4628" y="681095"/>
                </a:lnTo>
                <a:lnTo>
                  <a:pt x="0" y="732281"/>
                </a:lnTo>
                <a:lnTo>
                  <a:pt x="1163" y="757986"/>
                </a:lnTo>
                <a:lnTo>
                  <a:pt x="10357" y="808714"/>
                </a:lnTo>
                <a:lnTo>
                  <a:pt x="28452" y="858437"/>
                </a:lnTo>
                <a:lnTo>
                  <a:pt x="55144" y="907038"/>
                </a:lnTo>
                <a:lnTo>
                  <a:pt x="90126" y="954402"/>
                </a:lnTo>
                <a:lnTo>
                  <a:pt x="133094" y="1000412"/>
                </a:lnTo>
                <a:lnTo>
                  <a:pt x="183742" y="1044952"/>
                </a:lnTo>
                <a:lnTo>
                  <a:pt x="241765" y="1087906"/>
                </a:lnTo>
                <a:lnTo>
                  <a:pt x="306858" y="1129157"/>
                </a:lnTo>
                <a:lnTo>
                  <a:pt x="341960" y="1149108"/>
                </a:lnTo>
                <a:lnTo>
                  <a:pt x="378715" y="1168590"/>
                </a:lnTo>
                <a:lnTo>
                  <a:pt x="417085" y="1187588"/>
                </a:lnTo>
                <a:lnTo>
                  <a:pt x="457032" y="1206087"/>
                </a:lnTo>
                <a:lnTo>
                  <a:pt x="498517" y="1224074"/>
                </a:lnTo>
                <a:lnTo>
                  <a:pt x="541503" y="1241533"/>
                </a:lnTo>
                <a:lnTo>
                  <a:pt x="585950" y="1258451"/>
                </a:lnTo>
                <a:lnTo>
                  <a:pt x="631822" y="1274812"/>
                </a:lnTo>
                <a:lnTo>
                  <a:pt x="679080" y="1290602"/>
                </a:lnTo>
                <a:lnTo>
                  <a:pt x="727685" y="1305806"/>
                </a:lnTo>
                <a:lnTo>
                  <a:pt x="777600" y="1320411"/>
                </a:lnTo>
                <a:lnTo>
                  <a:pt x="828786" y="1334401"/>
                </a:lnTo>
                <a:lnTo>
                  <a:pt x="881206" y="1347761"/>
                </a:lnTo>
                <a:lnTo>
                  <a:pt x="934821" y="1360479"/>
                </a:lnTo>
                <a:lnTo>
                  <a:pt x="989592" y="1372538"/>
                </a:lnTo>
                <a:lnTo>
                  <a:pt x="1045482" y="1383924"/>
                </a:lnTo>
                <a:lnTo>
                  <a:pt x="1102453" y="1394623"/>
                </a:lnTo>
                <a:lnTo>
                  <a:pt x="1160467" y="1404621"/>
                </a:lnTo>
                <a:lnTo>
                  <a:pt x="1219484" y="1413902"/>
                </a:lnTo>
                <a:lnTo>
                  <a:pt x="1279468" y="1422452"/>
                </a:lnTo>
                <a:lnTo>
                  <a:pt x="1340380" y="1430257"/>
                </a:lnTo>
                <a:lnTo>
                  <a:pt x="1402182" y="1437302"/>
                </a:lnTo>
                <a:lnTo>
                  <a:pt x="1464835" y="1443573"/>
                </a:lnTo>
                <a:lnTo>
                  <a:pt x="1528302" y="1449055"/>
                </a:lnTo>
                <a:lnTo>
                  <a:pt x="1592544" y="1453733"/>
                </a:lnTo>
                <a:lnTo>
                  <a:pt x="1657523" y="1457593"/>
                </a:lnTo>
                <a:lnTo>
                  <a:pt x="1723202" y="1460621"/>
                </a:lnTo>
                <a:lnTo>
                  <a:pt x="1789541" y="1462802"/>
                </a:lnTo>
                <a:lnTo>
                  <a:pt x="1856503" y="1464121"/>
                </a:lnTo>
                <a:lnTo>
                  <a:pt x="1924050" y="1464564"/>
                </a:lnTo>
                <a:lnTo>
                  <a:pt x="1991596" y="1464121"/>
                </a:lnTo>
                <a:lnTo>
                  <a:pt x="2058558" y="1462802"/>
                </a:lnTo>
                <a:lnTo>
                  <a:pt x="2124897" y="1460621"/>
                </a:lnTo>
                <a:lnTo>
                  <a:pt x="2190576" y="1457593"/>
                </a:lnTo>
                <a:lnTo>
                  <a:pt x="2255555" y="1453733"/>
                </a:lnTo>
                <a:lnTo>
                  <a:pt x="2319797" y="1449055"/>
                </a:lnTo>
                <a:lnTo>
                  <a:pt x="2383264" y="1443573"/>
                </a:lnTo>
                <a:lnTo>
                  <a:pt x="2445917" y="1437302"/>
                </a:lnTo>
                <a:lnTo>
                  <a:pt x="2507719" y="1430257"/>
                </a:lnTo>
                <a:lnTo>
                  <a:pt x="2568631" y="1422452"/>
                </a:lnTo>
                <a:lnTo>
                  <a:pt x="2628615" y="1413902"/>
                </a:lnTo>
                <a:lnTo>
                  <a:pt x="2687632" y="1404621"/>
                </a:lnTo>
                <a:lnTo>
                  <a:pt x="2745646" y="1394623"/>
                </a:lnTo>
                <a:lnTo>
                  <a:pt x="2802617" y="1383924"/>
                </a:lnTo>
                <a:lnTo>
                  <a:pt x="2858507" y="1372538"/>
                </a:lnTo>
                <a:lnTo>
                  <a:pt x="2913278" y="1360479"/>
                </a:lnTo>
                <a:lnTo>
                  <a:pt x="2966893" y="1347761"/>
                </a:lnTo>
                <a:lnTo>
                  <a:pt x="3019313" y="1334401"/>
                </a:lnTo>
                <a:lnTo>
                  <a:pt x="3070499" y="1320411"/>
                </a:lnTo>
                <a:lnTo>
                  <a:pt x="3120414" y="1305806"/>
                </a:lnTo>
                <a:lnTo>
                  <a:pt x="3169019" y="1290602"/>
                </a:lnTo>
                <a:lnTo>
                  <a:pt x="3216277" y="1274812"/>
                </a:lnTo>
                <a:lnTo>
                  <a:pt x="3262149" y="1258451"/>
                </a:lnTo>
                <a:lnTo>
                  <a:pt x="3306596" y="1241533"/>
                </a:lnTo>
                <a:lnTo>
                  <a:pt x="3349582" y="1224074"/>
                </a:lnTo>
                <a:lnTo>
                  <a:pt x="3391067" y="1206087"/>
                </a:lnTo>
                <a:lnTo>
                  <a:pt x="3431014" y="1187588"/>
                </a:lnTo>
                <a:lnTo>
                  <a:pt x="3469384" y="1168590"/>
                </a:lnTo>
                <a:lnTo>
                  <a:pt x="3506139" y="1149108"/>
                </a:lnTo>
                <a:lnTo>
                  <a:pt x="3541241" y="1129157"/>
                </a:lnTo>
                <a:lnTo>
                  <a:pt x="3574652" y="1108752"/>
                </a:lnTo>
                <a:lnTo>
                  <a:pt x="3636249" y="1066635"/>
                </a:lnTo>
                <a:lnTo>
                  <a:pt x="3690622" y="1022873"/>
                </a:lnTo>
                <a:lnTo>
                  <a:pt x="3737468" y="977584"/>
                </a:lnTo>
                <a:lnTo>
                  <a:pt x="3776482" y="930882"/>
                </a:lnTo>
                <a:lnTo>
                  <a:pt x="3807357" y="882885"/>
                </a:lnTo>
                <a:lnTo>
                  <a:pt x="3829788" y="833708"/>
                </a:lnTo>
                <a:lnTo>
                  <a:pt x="3843471" y="783468"/>
                </a:lnTo>
                <a:lnTo>
                  <a:pt x="3848100" y="732281"/>
                </a:lnTo>
                <a:lnTo>
                  <a:pt x="3846936" y="706577"/>
                </a:lnTo>
                <a:lnTo>
                  <a:pt x="3837742" y="655849"/>
                </a:lnTo>
                <a:lnTo>
                  <a:pt x="3819647" y="606126"/>
                </a:lnTo>
                <a:lnTo>
                  <a:pt x="3792955" y="557525"/>
                </a:lnTo>
                <a:lnTo>
                  <a:pt x="3757973" y="510161"/>
                </a:lnTo>
                <a:lnTo>
                  <a:pt x="3715005" y="464151"/>
                </a:lnTo>
                <a:lnTo>
                  <a:pt x="3664357" y="419611"/>
                </a:lnTo>
                <a:lnTo>
                  <a:pt x="3606334" y="376657"/>
                </a:lnTo>
                <a:lnTo>
                  <a:pt x="3541241" y="335406"/>
                </a:lnTo>
                <a:lnTo>
                  <a:pt x="3506139" y="315455"/>
                </a:lnTo>
                <a:lnTo>
                  <a:pt x="3469384" y="295973"/>
                </a:lnTo>
                <a:lnTo>
                  <a:pt x="3431014" y="276975"/>
                </a:lnTo>
                <a:lnTo>
                  <a:pt x="3391067" y="258476"/>
                </a:lnTo>
                <a:lnTo>
                  <a:pt x="3349582" y="240489"/>
                </a:lnTo>
                <a:lnTo>
                  <a:pt x="3306596" y="223030"/>
                </a:lnTo>
                <a:lnTo>
                  <a:pt x="3262149" y="206112"/>
                </a:lnTo>
                <a:lnTo>
                  <a:pt x="3216277" y="189751"/>
                </a:lnTo>
                <a:lnTo>
                  <a:pt x="3169019" y="173961"/>
                </a:lnTo>
                <a:lnTo>
                  <a:pt x="3120414" y="158757"/>
                </a:lnTo>
                <a:lnTo>
                  <a:pt x="3070499" y="144152"/>
                </a:lnTo>
                <a:lnTo>
                  <a:pt x="3019313" y="130162"/>
                </a:lnTo>
                <a:lnTo>
                  <a:pt x="2966893" y="116802"/>
                </a:lnTo>
                <a:lnTo>
                  <a:pt x="2913278" y="104084"/>
                </a:lnTo>
                <a:lnTo>
                  <a:pt x="2858507" y="92025"/>
                </a:lnTo>
                <a:lnTo>
                  <a:pt x="2802617" y="80639"/>
                </a:lnTo>
                <a:lnTo>
                  <a:pt x="2745646" y="69940"/>
                </a:lnTo>
                <a:lnTo>
                  <a:pt x="2687632" y="59942"/>
                </a:lnTo>
                <a:lnTo>
                  <a:pt x="2628615" y="50661"/>
                </a:lnTo>
                <a:lnTo>
                  <a:pt x="2568631" y="42111"/>
                </a:lnTo>
                <a:lnTo>
                  <a:pt x="2507719" y="34306"/>
                </a:lnTo>
                <a:lnTo>
                  <a:pt x="2445917" y="27261"/>
                </a:lnTo>
                <a:lnTo>
                  <a:pt x="2383264" y="20990"/>
                </a:lnTo>
                <a:lnTo>
                  <a:pt x="2319797" y="15508"/>
                </a:lnTo>
                <a:lnTo>
                  <a:pt x="2255555" y="10830"/>
                </a:lnTo>
                <a:lnTo>
                  <a:pt x="2190576" y="6970"/>
                </a:lnTo>
                <a:lnTo>
                  <a:pt x="2124897" y="3942"/>
                </a:lnTo>
                <a:lnTo>
                  <a:pt x="2058558" y="1761"/>
                </a:lnTo>
                <a:lnTo>
                  <a:pt x="1991596" y="442"/>
                </a:lnTo>
                <a:lnTo>
                  <a:pt x="1924050" y="0"/>
                </a:lnTo>
                <a:close/>
              </a:path>
            </a:pathLst>
          </a:custGeom>
          <a:solidFill>
            <a:srgbClr val="F8B3A7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91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 rot="16200000">
            <a:off x="-2577228" y="3622427"/>
            <a:ext cx="6183764" cy="2873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accent6">
                    <a:lumMod val="75000"/>
                  </a:schemeClr>
                </a:solidFill>
              </a:rPr>
              <a:t>У Ч Е Б Н Ы Й   Г О Д</a:t>
            </a:r>
            <a:endParaRPr lang="ru-RU" sz="135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469007"/>
              </p:ext>
            </p:extLst>
          </p:nvPr>
        </p:nvGraphicFramePr>
        <p:xfrm>
          <a:off x="311692" y="492816"/>
          <a:ext cx="8832308" cy="339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2308">
                  <a:extLst>
                    <a:ext uri="{9D8B030D-6E8A-4147-A177-3AD203B41FA5}">
                      <a16:colId xmlns:a16="http://schemas.microsoft.com/office/drawing/2014/main" val="4126367123"/>
                    </a:ext>
                  </a:extLst>
                </a:gridCol>
              </a:tblGrid>
              <a:tr h="339765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27000" marR="27000" marT="0" marB="0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0C62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786059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30844" y="866616"/>
            <a:ext cx="6556713" cy="599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1600" dirty="0" smtClean="0"/>
              <a:t>2005-2006 – Сын</a:t>
            </a:r>
            <a:r>
              <a:rPr lang="ru-RU" sz="1600" dirty="0"/>
              <a:t>. Отец. </a:t>
            </a:r>
            <a:r>
              <a:rPr lang="ru-RU" sz="1600" dirty="0" smtClean="0"/>
              <a:t>Отечество </a:t>
            </a:r>
          </a:p>
          <a:p>
            <a:pPr>
              <a:spcAft>
                <a:spcPts val="400"/>
              </a:spcAft>
            </a:pPr>
            <a:r>
              <a:rPr lang="ru-RU" sz="1600" dirty="0" smtClean="0"/>
              <a:t>2006-2007 – Только вместе </a:t>
            </a:r>
          </a:p>
          <a:p>
            <a:pPr>
              <a:spcAft>
                <a:spcPts val="400"/>
              </a:spcAft>
            </a:pPr>
            <a:r>
              <a:rPr lang="ru-RU" sz="1600" dirty="0" smtClean="0"/>
              <a:t>2007-2008 – Семья года </a:t>
            </a:r>
          </a:p>
          <a:p>
            <a:pPr>
              <a:spcAft>
                <a:spcPts val="400"/>
              </a:spcAft>
            </a:pPr>
            <a:r>
              <a:rPr lang="ru-RU" sz="1600" dirty="0" smtClean="0"/>
              <a:t>2008-2009 – Спешите </a:t>
            </a:r>
            <a:r>
              <a:rPr lang="ru-RU" sz="1600" dirty="0"/>
              <a:t>делать добро</a:t>
            </a:r>
            <a:r>
              <a:rPr lang="ru-RU" sz="1600" dirty="0" smtClean="0"/>
              <a:t>! </a:t>
            </a:r>
          </a:p>
          <a:p>
            <a:pPr>
              <a:spcAft>
                <a:spcPts val="400"/>
              </a:spcAft>
            </a:pPr>
            <a:r>
              <a:rPr lang="ru-RU" sz="1600" dirty="0" smtClean="0"/>
              <a:t>2009-2010 – Мы </a:t>
            </a:r>
            <a:r>
              <a:rPr lang="ru-RU" sz="1600" dirty="0"/>
              <a:t>– наследники Победы</a:t>
            </a:r>
            <a:r>
              <a:rPr lang="ru-RU" sz="1600" dirty="0" smtClean="0"/>
              <a:t>! </a:t>
            </a:r>
          </a:p>
          <a:p>
            <a:pPr fontAlgn="base">
              <a:spcAft>
                <a:spcPts val="400"/>
              </a:spcAft>
            </a:pPr>
            <a:r>
              <a:rPr lang="ru-RU" sz="1600" dirty="0" smtClean="0"/>
              <a:t>2010-2011 – Мой город </a:t>
            </a:r>
            <a:r>
              <a:rPr lang="ru-RU" sz="1600" dirty="0"/>
              <a:t>– моя гордость</a:t>
            </a:r>
            <a:r>
              <a:rPr lang="ru-RU" sz="1600" dirty="0" smtClean="0"/>
              <a:t>! </a:t>
            </a:r>
          </a:p>
          <a:p>
            <a:pPr fontAlgn="base">
              <a:spcAft>
                <a:spcPts val="400"/>
              </a:spcAft>
            </a:pPr>
            <a:r>
              <a:rPr lang="ru-RU" sz="1600" dirty="0" smtClean="0"/>
              <a:t>2011-2012 – Мой </a:t>
            </a:r>
            <a:r>
              <a:rPr lang="ru-RU" sz="1600" dirty="0"/>
              <a:t>выбор - здоровье</a:t>
            </a:r>
            <a:r>
              <a:rPr lang="ru-RU" sz="1600" dirty="0" smtClean="0"/>
              <a:t>!</a:t>
            </a:r>
            <a:endParaRPr lang="ru-RU" sz="1600" dirty="0"/>
          </a:p>
          <a:p>
            <a:pPr fontAlgn="base">
              <a:spcAft>
                <a:spcPts val="400"/>
              </a:spcAft>
            </a:pPr>
            <a:r>
              <a:rPr lang="ru-RU" sz="1600" dirty="0" smtClean="0"/>
              <a:t>2012-2013 – Славы </a:t>
            </a:r>
            <a:r>
              <a:rPr lang="ru-RU" sz="1600" dirty="0"/>
              <a:t>предков достойны</a:t>
            </a:r>
            <a:r>
              <a:rPr lang="ru-RU" sz="1600" dirty="0" smtClean="0"/>
              <a:t>!</a:t>
            </a:r>
            <a:endParaRPr lang="ru-RU" sz="1600" dirty="0"/>
          </a:p>
          <a:p>
            <a:pPr fontAlgn="base">
              <a:spcAft>
                <a:spcPts val="400"/>
              </a:spcAft>
            </a:pPr>
            <a:r>
              <a:rPr lang="ru-RU" sz="1600" dirty="0" smtClean="0"/>
              <a:t>2013-2014 – Покори </a:t>
            </a:r>
            <a:r>
              <a:rPr lang="ru-RU" sz="1600" dirty="0"/>
              <a:t>свой Олимп</a:t>
            </a:r>
            <a:r>
              <a:rPr lang="ru-RU" sz="1600" dirty="0" smtClean="0"/>
              <a:t>!</a:t>
            </a:r>
            <a:endParaRPr lang="ru-RU" sz="1600" dirty="0"/>
          </a:p>
          <a:p>
            <a:pPr>
              <a:spcAft>
                <a:spcPts val="400"/>
              </a:spcAft>
            </a:pPr>
            <a:r>
              <a:rPr lang="ru-RU" sz="1600" dirty="0" smtClean="0"/>
              <a:t>2014-2015 – Победа </a:t>
            </a:r>
            <a:r>
              <a:rPr lang="ru-RU" sz="1600" dirty="0"/>
              <a:t>в сердце каждого</a:t>
            </a:r>
            <a:r>
              <a:rPr lang="ru-RU" sz="1600" dirty="0" smtClean="0"/>
              <a:t>! </a:t>
            </a:r>
          </a:p>
          <a:p>
            <a:pPr>
              <a:spcAft>
                <a:spcPts val="400"/>
              </a:spcAft>
            </a:pPr>
            <a:r>
              <a:rPr lang="ru-RU" sz="1600" dirty="0" smtClean="0"/>
              <a:t>2015-2016 – Великая </a:t>
            </a:r>
            <a:r>
              <a:rPr lang="ru-RU" sz="1600" dirty="0"/>
              <a:t>история – великая </a:t>
            </a:r>
            <a:r>
              <a:rPr lang="ru-RU" sz="1600" dirty="0" smtClean="0"/>
              <a:t>держава </a:t>
            </a:r>
            <a:endParaRPr lang="ru-RU" sz="1600" dirty="0"/>
          </a:p>
          <a:p>
            <a:pPr>
              <a:spcAft>
                <a:spcPts val="400"/>
              </a:spcAft>
            </a:pPr>
            <a:r>
              <a:rPr lang="ru-RU" sz="1600" dirty="0" smtClean="0"/>
              <a:t>2016-2017 – Город </a:t>
            </a:r>
            <a:r>
              <a:rPr lang="ru-RU" sz="1600" dirty="0"/>
              <a:t>начинается с тебя</a:t>
            </a:r>
            <a:r>
              <a:rPr lang="ru-RU" sz="1600" dirty="0" smtClean="0"/>
              <a:t>! </a:t>
            </a:r>
          </a:p>
          <a:p>
            <a:pPr>
              <a:spcAft>
                <a:spcPts val="400"/>
              </a:spcAft>
            </a:pPr>
            <a:r>
              <a:rPr lang="ru-RU" sz="1600" dirty="0" smtClean="0"/>
              <a:t>2017-2018 – Мой </a:t>
            </a:r>
            <a:r>
              <a:rPr lang="ru-RU" sz="1600" dirty="0"/>
              <a:t>выбор – будущее России</a:t>
            </a:r>
            <a:r>
              <a:rPr lang="ru-RU" sz="1600" dirty="0" smtClean="0"/>
              <a:t>!</a:t>
            </a:r>
            <a:endParaRPr lang="ru-RU" sz="1600" dirty="0"/>
          </a:p>
          <a:p>
            <a:pPr>
              <a:spcAft>
                <a:spcPts val="400"/>
              </a:spcAft>
            </a:pPr>
            <a:r>
              <a:rPr lang="ru-RU" sz="1600" dirty="0" smtClean="0"/>
              <a:t>2018-2019 – Семья </a:t>
            </a:r>
            <a:r>
              <a:rPr lang="ru-RU" sz="1600" dirty="0"/>
              <a:t>и город. Растем вместе</a:t>
            </a:r>
            <a:r>
              <a:rPr lang="ru-RU" sz="1600" dirty="0" smtClean="0"/>
              <a:t>! </a:t>
            </a:r>
          </a:p>
          <a:p>
            <a:pPr>
              <a:spcAft>
                <a:spcPts val="400"/>
              </a:spcAft>
            </a:pPr>
            <a:r>
              <a:rPr lang="ru-RU" sz="1600" dirty="0" smtClean="0"/>
              <a:t>2019-2020 – Прошлое </a:t>
            </a:r>
            <a:r>
              <a:rPr lang="ru-RU" sz="1600" dirty="0"/>
              <a:t>в настоящем: Победе – 75</a:t>
            </a:r>
            <a:r>
              <a:rPr lang="ru-RU" sz="1600" dirty="0" smtClean="0"/>
              <a:t>! </a:t>
            </a:r>
          </a:p>
          <a:p>
            <a:pPr>
              <a:spcAft>
                <a:spcPts val="400"/>
              </a:spcAft>
            </a:pPr>
            <a:r>
              <a:rPr lang="ru-RU" sz="1600" dirty="0" smtClean="0"/>
              <a:t>2020-2021 – Культурный </a:t>
            </a:r>
            <a:r>
              <a:rPr lang="ru-RU" sz="1600" dirty="0"/>
              <a:t>код юного </a:t>
            </a:r>
            <a:r>
              <a:rPr lang="ru-RU" sz="1600" dirty="0" smtClean="0"/>
              <a:t>липчанина</a:t>
            </a:r>
            <a:r>
              <a:rPr lang="ru-RU" sz="1600" dirty="0"/>
              <a:t> </a:t>
            </a:r>
            <a:endParaRPr lang="ru-RU" sz="1600" dirty="0" smtClean="0"/>
          </a:p>
          <a:p>
            <a:pPr>
              <a:spcAft>
                <a:spcPts val="400"/>
              </a:spcAft>
            </a:pPr>
            <a:r>
              <a:rPr lang="ru-RU" sz="1600" dirty="0" smtClean="0"/>
              <a:t>2021-2022 – Главная </a:t>
            </a:r>
            <a:r>
              <a:rPr lang="ru-RU" sz="1600" dirty="0"/>
              <a:t>в мире профессия – быть Человеком</a:t>
            </a:r>
            <a:r>
              <a:rPr lang="ru-RU" sz="1600" dirty="0" smtClean="0"/>
              <a:t>! </a:t>
            </a:r>
          </a:p>
          <a:p>
            <a:pPr>
              <a:spcAft>
                <a:spcPts val="400"/>
              </a:spcAft>
            </a:pPr>
            <a:r>
              <a:rPr lang="ru-RU" sz="1600" dirty="0" smtClean="0"/>
              <a:t>2022-2023 – Я</a:t>
            </a:r>
            <a:r>
              <a:rPr lang="ru-RU" sz="1600" dirty="0"/>
              <a:t>, ты, он, она – ВМЕСТЕ дружная страна</a:t>
            </a:r>
            <a:r>
              <a:rPr lang="ru-RU" sz="1600" dirty="0" smtClean="0"/>
              <a:t>! </a:t>
            </a:r>
          </a:p>
          <a:p>
            <a:pPr>
              <a:spcAft>
                <a:spcPts val="400"/>
              </a:spcAft>
            </a:pPr>
            <a:r>
              <a:rPr lang="ru-RU" sz="1600" cap="all" dirty="0" smtClean="0"/>
              <a:t>2023-2024 </a:t>
            </a:r>
            <a:r>
              <a:rPr lang="ru-RU" sz="1600" dirty="0" smtClean="0"/>
              <a:t>– Гордимся! Мечтаем! Действуем!  </a:t>
            </a:r>
          </a:p>
          <a:p>
            <a:pPr>
              <a:spcAft>
                <a:spcPts val="400"/>
              </a:spcAft>
            </a:pPr>
            <a:r>
              <a:rPr lang="ru-RU" sz="1600" dirty="0" smtClean="0"/>
              <a:t>2024-2025 – Моя Россия. Моя семья. Моя Победа!</a:t>
            </a:r>
            <a:endParaRPr lang="ru-RU" sz="1600" dirty="0"/>
          </a:p>
        </p:txBody>
      </p:sp>
      <p:sp>
        <p:nvSpPr>
          <p:cNvPr id="21" name="Овал 20"/>
          <p:cNvSpPr/>
          <p:nvPr/>
        </p:nvSpPr>
        <p:spPr>
          <a:xfrm>
            <a:off x="7459811" y="613905"/>
            <a:ext cx="1658506" cy="1662546"/>
          </a:xfrm>
          <a:prstGeom prst="ellipse">
            <a:avLst/>
          </a:prstGeom>
          <a:solidFill>
            <a:srgbClr val="B5D3DC"/>
          </a:solidFill>
          <a:ln w="1079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861152" y="1535393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а к ц и 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46724" y="775138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993300"/>
                </a:solidFill>
              </a:rPr>
              <a:t>20</a:t>
            </a:r>
            <a:endParaRPr lang="ru-RU" sz="6000" b="1" dirty="0">
              <a:solidFill>
                <a:srgbClr val="9933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6610" y="478032"/>
            <a:ext cx="2381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СТРАНИЧКА ИСТОРИИ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1" y="95624"/>
            <a:ext cx="5613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АДМИНИСТРАЦИИ ГОРОДА ЛИПЕЦКА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27431" y="846"/>
            <a:ext cx="391971" cy="6857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 ВОСПИТАТЕЛЬНАЯ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   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2025-2026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4" b="22830"/>
          <a:stretch/>
        </p:blipFill>
        <p:spPr>
          <a:xfrm>
            <a:off x="7660103" y="2276596"/>
            <a:ext cx="1116684" cy="901605"/>
          </a:xfrm>
          <a:prstGeom prst="rect">
            <a:avLst/>
          </a:prstGeom>
          <a:ln w="19050"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8428" y="4413359"/>
            <a:ext cx="1128732" cy="113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https://doal.ru/sites/default/files/logo_akzii_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604" y="3431641"/>
            <a:ext cx="1159610" cy="86133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doal.ru/sites/default/files/22fudioh14a8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414" y="2070543"/>
            <a:ext cx="1011958" cy="1344241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doal.ru/sites/default/files/7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525" y="3517517"/>
            <a:ext cx="1023847" cy="14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s://doal.ru/sites/default/files/logotip_1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-222" r="15448" b="222"/>
          <a:stretch/>
        </p:blipFill>
        <p:spPr bwMode="auto">
          <a:xfrm>
            <a:off x="7737995" y="3272265"/>
            <a:ext cx="1157992" cy="10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s://doal.ru/sites/default/files/logotip_m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68" y="2186092"/>
            <a:ext cx="1150577" cy="108261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ГОД_ДОБРЫХ_ДЕЛ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57" y="1007605"/>
            <a:ext cx="1183540" cy="86634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16" y="4413359"/>
            <a:ext cx="1215286" cy="1215286"/>
          </a:xfrm>
          <a:prstGeom prst="rect">
            <a:avLst/>
          </a:prstGeom>
        </p:spPr>
      </p:pic>
      <p:pic>
        <p:nvPicPr>
          <p:cNvPr id="27" name="image19.jpg"/>
          <p:cNvPicPr/>
          <p:nvPr/>
        </p:nvPicPr>
        <p:blipFill rotWithShape="1">
          <a:blip r:embed="rId11"/>
          <a:srcRect l="15700" t="14553" r="8191" b="37873"/>
          <a:stretch/>
        </p:blipFill>
        <p:spPr bwMode="auto">
          <a:xfrm>
            <a:off x="6403525" y="5154365"/>
            <a:ext cx="1144625" cy="1211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D:\terehovamm\Downloads\Акция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" t="11713" r="1644" b="11323"/>
          <a:stretch/>
        </p:blipFill>
        <p:spPr bwMode="auto">
          <a:xfrm>
            <a:off x="7846724" y="5655734"/>
            <a:ext cx="1156060" cy="111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3"/>
          <a:srcRect l="9411" t="19117" r="27059" b="20230"/>
          <a:stretch/>
        </p:blipFill>
        <p:spPr>
          <a:xfrm>
            <a:off x="4578579" y="1174948"/>
            <a:ext cx="1551984" cy="83347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731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4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434631"/>
              </p:ext>
            </p:extLst>
          </p:nvPr>
        </p:nvGraphicFramePr>
        <p:xfrm>
          <a:off x="590112" y="3110282"/>
          <a:ext cx="2641893" cy="3179297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641893">
                  <a:extLst>
                    <a:ext uri="{9D8B030D-6E8A-4147-A177-3AD203B41FA5}">
                      <a16:colId xmlns:a16="http://schemas.microsoft.com/office/drawing/2014/main" val="1152805318"/>
                    </a:ext>
                  </a:extLst>
                </a:gridCol>
              </a:tblGrid>
              <a:tr h="115610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Семейный интерактивный </a:t>
                      </a:r>
                      <a:r>
                        <a:rPr lang="ru-RU" sz="1600" dirty="0" err="1">
                          <a:effectLst/>
                        </a:rPr>
                        <a:t>квест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«Активные выходные»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95905"/>
                  </a:ext>
                </a:extLst>
              </a:tr>
              <a:tr h="8670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Патриотическая</a:t>
                      </a:r>
                    </a:p>
                    <a:p>
                      <a:pPr algn="ctr"/>
                      <a:r>
                        <a:rPr lang="ru-RU" sz="1600" dirty="0">
                          <a:effectLst/>
                        </a:rPr>
                        <a:t>игра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«Семейная Зарница»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7491790"/>
                  </a:ext>
                </a:extLst>
              </a:tr>
              <a:tr h="115610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Фестиваль многодетных семей 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«Мы – ЛИПЧАНЕ!»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3435492"/>
                  </a:ext>
                </a:extLst>
              </a:tr>
            </a:tbl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-27431" y="846"/>
            <a:ext cx="391971" cy="6857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 ВОСПИТАТЕЛЬНАЯ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   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2025-2026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333427" y="513951"/>
            <a:ext cx="8810573" cy="338554"/>
            <a:chOff x="333427" y="513951"/>
            <a:chExt cx="8810573" cy="338554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64540" y="513951"/>
              <a:ext cx="8779460" cy="338554"/>
            </a:xfrm>
            <a:prstGeom prst="rect">
              <a:avLst/>
            </a:prstGeom>
            <a:solidFill>
              <a:srgbClr val="0084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0" name="TextBox 69">
              <a:extLst/>
            </p:cNvPr>
            <p:cNvSpPr txBox="1"/>
            <p:nvPr/>
          </p:nvSpPr>
          <p:spPr>
            <a:xfrm>
              <a:off x="333427" y="513951"/>
              <a:ext cx="881057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СОБЫТИЯ АКЦИИ – ШАГ В БУДУЩЕЕ СТРАНЫ</a:t>
              </a:r>
              <a:endParaRPr lang="ru-RU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25823" t="18182" r="26296" b="29646"/>
          <a:stretch/>
        </p:blipFill>
        <p:spPr>
          <a:xfrm>
            <a:off x="6770733" y="954117"/>
            <a:ext cx="1671145" cy="11380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04" y="994240"/>
            <a:ext cx="1642714" cy="1093255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3505201" y="95624"/>
            <a:ext cx="5613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АДМИНИСТРАЦИИ ГОРОДА ЛИПЕЦКА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68563" y="2418543"/>
            <a:ext cx="8330964" cy="3417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Конкурс </a:t>
            </a:r>
            <a:r>
              <a:rPr lang="ru-RU" sz="1500" dirty="0" smtClean="0">
                <a:solidFill>
                  <a:schemeClr val="tx1"/>
                </a:solidFill>
              </a:rPr>
              <a:t>логотипов и </a:t>
            </a:r>
            <a:r>
              <a:rPr lang="ru-RU" sz="1500" dirty="0" err="1" smtClean="0">
                <a:solidFill>
                  <a:schemeClr val="tx1"/>
                </a:solidFill>
              </a:rPr>
              <a:t>джинглов</a:t>
            </a:r>
            <a:r>
              <a:rPr lang="ru-RU" sz="1500" dirty="0" smtClean="0">
                <a:solidFill>
                  <a:schemeClr val="tx1"/>
                </a:solidFill>
              </a:rPr>
              <a:t>. 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3" name="AutoShape 2" descr="4️⃣"/>
          <p:cNvSpPr>
            <a:spLocks noChangeAspect="1" noChangeArrowheads="1"/>
          </p:cNvSpPr>
          <p:nvPr/>
        </p:nvSpPr>
        <p:spPr bwMode="auto">
          <a:xfrm>
            <a:off x="581343" y="601837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94" y="982930"/>
            <a:ext cx="1213163" cy="1166810"/>
          </a:xfrm>
          <a:prstGeom prst="rect">
            <a:avLst/>
          </a:prstGeom>
        </p:spPr>
      </p:pic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405167"/>
              </p:ext>
            </p:extLst>
          </p:nvPr>
        </p:nvGraphicFramePr>
        <p:xfrm>
          <a:off x="609012" y="2011200"/>
          <a:ext cx="829051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505">
                  <a:extLst>
                    <a:ext uri="{9D8B030D-6E8A-4147-A177-3AD203B41FA5}">
                      <a16:colId xmlns:a16="http://schemas.microsoft.com/office/drawing/2014/main" val="730226932"/>
                    </a:ext>
                  </a:extLst>
                </a:gridCol>
                <a:gridCol w="2763505">
                  <a:extLst>
                    <a:ext uri="{9D8B030D-6E8A-4147-A177-3AD203B41FA5}">
                      <a16:colId xmlns:a16="http://schemas.microsoft.com/office/drawing/2014/main" val="1805038982"/>
                    </a:ext>
                  </a:extLst>
                </a:gridCol>
                <a:gridCol w="2763505">
                  <a:extLst>
                    <a:ext uri="{9D8B030D-6E8A-4147-A177-3AD203B41FA5}">
                      <a16:colId xmlns:a16="http://schemas.microsoft.com/office/drawing/2014/main" val="3379648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СЕМЬЯ</a:t>
                      </a:r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ГОРОД</a:t>
                      </a:r>
                      <a:endParaRPr lang="ru-RU" dirty="0"/>
                    </a:p>
                  </a:txBody>
                  <a:tcPr>
                    <a:solidFill>
                      <a:srgbClr val="0084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ОТЕЧЕСТВО</a:t>
                      </a:r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886558"/>
                  </a:ext>
                </a:extLst>
              </a:tr>
            </a:tbl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568563" y="2734710"/>
            <a:ext cx="8330964" cy="3417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День </a:t>
            </a:r>
            <a:r>
              <a:rPr lang="ru-RU" sz="1500" dirty="0" smtClean="0">
                <a:solidFill>
                  <a:schemeClr val="tx1"/>
                </a:solidFill>
              </a:rPr>
              <a:t>единых действий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540" y="6207646"/>
            <a:ext cx="35387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СОДЕРЖАТЕЛЬНАЯ</a:t>
            </a: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ЛИНИЯ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3232005" y="2983147"/>
            <a:ext cx="35387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9933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СОДЕРЖАТЕЛЬНАЯ</a:t>
            </a:r>
            <a:r>
              <a:rPr lang="en-US" sz="1500" dirty="0" smtClean="0">
                <a:solidFill>
                  <a:srgbClr val="9933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500" dirty="0" smtClean="0">
                <a:solidFill>
                  <a:srgbClr val="9933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ЛИНИЯ </a:t>
            </a:r>
            <a:r>
              <a:rPr lang="ru-RU" sz="2800" dirty="0" smtClean="0">
                <a:solidFill>
                  <a:srgbClr val="9933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endParaRPr lang="ru-RU" sz="2800" dirty="0">
              <a:solidFill>
                <a:srgbClr val="9933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6131844" y="6170778"/>
            <a:ext cx="35387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СОДЕРЖАТЕЛЬНАЯ</a:t>
            </a: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ЛИНИЯ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sz="24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676474"/>
              </p:ext>
            </p:extLst>
          </p:nvPr>
        </p:nvGraphicFramePr>
        <p:xfrm>
          <a:off x="3341905" y="3468199"/>
          <a:ext cx="2793720" cy="3206921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793720">
                  <a:extLst>
                    <a:ext uri="{9D8B030D-6E8A-4147-A177-3AD203B41FA5}">
                      <a16:colId xmlns:a16="http://schemas.microsoft.com/office/drawing/2014/main" val="1060189327"/>
                    </a:ext>
                  </a:extLst>
                </a:gridCol>
              </a:tblGrid>
              <a:tr h="732166"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effectLst/>
                        </a:rPr>
                        <a:t>Медиафестиваль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1" dirty="0">
                          <a:effectLst/>
                        </a:rPr>
                        <a:t>«Липецк: история в кадре»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7892722"/>
                  </a:ext>
                </a:extLst>
              </a:tr>
              <a:tr h="792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    Конкурс методических разработок </a:t>
                      </a: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«Воспитываем и обучаем: это всё моё, родное!»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286976"/>
                  </a:ext>
                </a:extLst>
              </a:tr>
              <a:tr h="732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Экологический марафон </a:t>
                      </a: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«Чистый Липецк: эстафета созидания»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7151333"/>
                  </a:ext>
                </a:extLst>
              </a:tr>
              <a:tr h="950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Танцевальный фестиваль </a:t>
                      </a:r>
                      <a:r>
                        <a:rPr lang="ru-RU" sz="1500" b="1" dirty="0">
                          <a:effectLst/>
                        </a:rPr>
                        <a:t>«</a:t>
                      </a:r>
                      <a:r>
                        <a:rPr lang="ru-RU" sz="1500" b="1" dirty="0" err="1">
                          <a:effectLst/>
                        </a:rPr>
                        <a:t>Стартинейджер</a:t>
                      </a:r>
                      <a:r>
                        <a:rPr lang="ru-RU" sz="1500" b="1" dirty="0">
                          <a:effectLst/>
                        </a:rPr>
                        <a:t>. Салют, Липецк! Танцуем вместе»                 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4050669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39782"/>
              </p:ext>
            </p:extLst>
          </p:nvPr>
        </p:nvGraphicFramePr>
        <p:xfrm>
          <a:off x="6245525" y="3243407"/>
          <a:ext cx="2654002" cy="3046171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654002">
                  <a:extLst>
                    <a:ext uri="{9D8B030D-6E8A-4147-A177-3AD203B41FA5}">
                      <a16:colId xmlns:a16="http://schemas.microsoft.com/office/drawing/2014/main" val="2079252655"/>
                    </a:ext>
                  </a:extLst>
                </a:gridCol>
              </a:tblGrid>
              <a:tr h="761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effectLst/>
                        </a:rPr>
                        <a:t>        </a:t>
                      </a:r>
                      <a:r>
                        <a:rPr lang="ru-RU" sz="1600" dirty="0">
                          <a:effectLst/>
                        </a:rPr>
                        <a:t>Конкурс иллюстраций и рассказчиков 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Мудрость народная» 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5530827"/>
                  </a:ext>
                </a:extLst>
              </a:tr>
              <a:tr h="1015390">
                <a:tc>
                  <a:txBody>
                    <a:bodyPr/>
                    <a:lstStyle/>
                    <a:p>
                      <a:pPr marL="92075" indent="0" algn="ctr"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effectLst/>
                        </a:rPr>
                        <a:t>  Марафон добровольческих </a:t>
                      </a:r>
                      <a:r>
                        <a:rPr lang="ru-RU" sz="1600" spc="-25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инициатив «Дари добро!» 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394438"/>
                  </a:ext>
                </a:extLst>
              </a:tr>
              <a:tr h="761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Фестиваль хоровых коллективов 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«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Юные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голоса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России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»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1152751"/>
                  </a:ext>
                </a:extLst>
              </a:tr>
              <a:tr h="507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Спецпроект 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Время помогать!»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5452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6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486293"/>
              </p:ext>
            </p:extLst>
          </p:nvPr>
        </p:nvGraphicFramePr>
        <p:xfrm>
          <a:off x="361823" y="796927"/>
          <a:ext cx="8753778" cy="37857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17926">
                  <a:extLst>
                    <a:ext uri="{9D8B030D-6E8A-4147-A177-3AD203B41FA5}">
                      <a16:colId xmlns:a16="http://schemas.microsoft.com/office/drawing/2014/main" val="730226932"/>
                    </a:ext>
                  </a:extLst>
                </a:gridCol>
                <a:gridCol w="2917926">
                  <a:extLst>
                    <a:ext uri="{9D8B030D-6E8A-4147-A177-3AD203B41FA5}">
                      <a16:colId xmlns:a16="http://schemas.microsoft.com/office/drawing/2014/main" val="1805038982"/>
                    </a:ext>
                  </a:extLst>
                </a:gridCol>
                <a:gridCol w="2917926">
                  <a:extLst>
                    <a:ext uri="{9D8B030D-6E8A-4147-A177-3AD203B41FA5}">
                      <a16:colId xmlns:a16="http://schemas.microsoft.com/office/drawing/2014/main" val="3379648747"/>
                    </a:ext>
                  </a:extLst>
                </a:gridCol>
              </a:tblGrid>
              <a:tr h="37857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СЕМЬЯ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ГОРОД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ОТЕЧЕСТВО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886558"/>
                  </a:ext>
                </a:extLst>
              </a:tr>
            </a:tbl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3505201" y="95624"/>
            <a:ext cx="5613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АДМИНИСТРАЦИИ ГОРОДА ЛИПЕЦКА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078949"/>
              </p:ext>
            </p:extLst>
          </p:nvPr>
        </p:nvGraphicFramePr>
        <p:xfrm>
          <a:off x="568683" y="1569026"/>
          <a:ext cx="8260478" cy="45867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7076">
                  <a:extLst>
                    <a:ext uri="{9D8B030D-6E8A-4147-A177-3AD203B41FA5}">
                      <a16:colId xmlns:a16="http://schemas.microsoft.com/office/drawing/2014/main" val="1738630831"/>
                    </a:ext>
                  </a:extLst>
                </a:gridCol>
                <a:gridCol w="2186872">
                  <a:extLst>
                    <a:ext uri="{9D8B030D-6E8A-4147-A177-3AD203B41FA5}">
                      <a16:colId xmlns:a16="http://schemas.microsoft.com/office/drawing/2014/main" val="1004791808"/>
                    </a:ext>
                  </a:extLst>
                </a:gridCol>
                <a:gridCol w="2235557">
                  <a:extLst>
                    <a:ext uri="{9D8B030D-6E8A-4147-A177-3AD203B41FA5}">
                      <a16:colId xmlns:a16="http://schemas.microsoft.com/office/drawing/2014/main" val="551714127"/>
                    </a:ext>
                  </a:extLst>
                </a:gridCol>
                <a:gridCol w="1849069">
                  <a:extLst>
                    <a:ext uri="{9D8B030D-6E8A-4147-A177-3AD203B41FA5}">
                      <a16:colId xmlns:a16="http://schemas.microsoft.com/office/drawing/2014/main" val="3673209497"/>
                    </a:ext>
                  </a:extLst>
                </a:gridCol>
                <a:gridCol w="1551904">
                  <a:extLst>
                    <a:ext uri="{9D8B030D-6E8A-4147-A177-3AD203B41FA5}">
                      <a16:colId xmlns:a16="http://schemas.microsoft.com/office/drawing/2014/main" val="1052178504"/>
                    </a:ext>
                  </a:extLst>
                </a:gridCol>
              </a:tblGrid>
              <a:tr h="82240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п/п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04" marR="2510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проекта/</a:t>
                      </a:r>
                    </a:p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04" marR="2510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конкурса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04" marR="2510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Ответственный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координатор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04" marR="2510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04" marR="2510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185518"/>
                  </a:ext>
                </a:extLst>
              </a:tr>
              <a:tr h="548272"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04" marR="25104" marT="0" marB="0"/>
                </a:tc>
                <a:tc gridSpan="2">
                  <a:txBody>
                    <a:bodyPr/>
                    <a:lstStyle/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День единых действий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Флэшмоб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Старт Акции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04" marR="251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ОУ города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04" marR="25104" marT="0" marB="0"/>
                </a:tc>
                <a:tc>
                  <a:txBody>
                    <a:bodyPr/>
                    <a:lstStyle/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сентября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04" marR="25104" marT="0" marB="0"/>
                </a:tc>
                <a:extLst>
                  <a:ext uri="{0D108BD9-81ED-4DB2-BD59-A6C34878D82A}">
                    <a16:rowId xmlns:a16="http://schemas.microsoft.com/office/drawing/2014/main" val="3814525815"/>
                  </a:ext>
                </a:extLst>
              </a:tr>
              <a:tr h="548272"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04" marR="25104" marT="0" marB="0"/>
                </a:tc>
                <a:tc gridSpan="2">
                  <a:txBody>
                    <a:bodyPr/>
                    <a:lstStyle/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Конкурс на разработку 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логотипов и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джинглов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городской воспитательной акции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04" marR="251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ЦРТ  «Левобережный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04" marR="25104" marT="0" marB="0"/>
                </a:tc>
                <a:tc>
                  <a:txBody>
                    <a:bodyPr/>
                    <a:lstStyle/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сентябрь –</a:t>
                      </a:r>
                    </a:p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04" marR="25104" marT="0" marB="0"/>
                </a:tc>
                <a:extLst>
                  <a:ext uri="{0D108BD9-81ED-4DB2-BD59-A6C34878D82A}">
                    <a16:rowId xmlns:a16="http://schemas.microsoft.com/office/drawing/2014/main" val="1926114248"/>
                  </a:ext>
                </a:extLst>
              </a:tr>
              <a:tr h="704921">
                <a:tc rowSpan="3"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 row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1439863" algn="l"/>
                        </a:tabLst>
                      </a:pP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tabLst>
                          <a:tab pos="1439863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СОДЕРЖАТЕЛЬНАЯ ЛИНИЯ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tabLst>
                          <a:tab pos="1439863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«СЕМЬЯ»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04" marR="251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Семейный</a:t>
                      </a:r>
                      <a:r>
                        <a:rPr lang="ru-RU" sz="16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интерактивный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квест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«Активные выходные»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ДДТ «Лира»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октябрь 2025 - апрель</a:t>
                      </a:r>
                    </a:p>
                    <a:p>
                      <a:pPr marL="111125" indent="-11112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2026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166527"/>
                  </a:ext>
                </a:extLst>
              </a:tr>
              <a:tr h="648080">
                <a:tc vMerge="1"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Патриотическая</a:t>
                      </a:r>
                    </a:p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игра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«Семейная Зарница»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ДДТ «Городской»</a:t>
                      </a:r>
                    </a:p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им. С.А. Шмакова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январь-апрель 2026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764175"/>
                  </a:ext>
                </a:extLst>
              </a:tr>
              <a:tr h="960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Фестиваль 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многодетных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семей  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Мы – ЛИПЧАНЕ!»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ДТ «Октябрьский» 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октябрь 2025</a:t>
                      </a:r>
                    </a:p>
                    <a:p>
                      <a:pPr marL="111125" indent="-11112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март  2026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15914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670823"/>
              </p:ext>
            </p:extLst>
          </p:nvPr>
        </p:nvGraphicFramePr>
        <p:xfrm>
          <a:off x="51534" y="449552"/>
          <a:ext cx="876543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386">
                  <a:extLst>
                    <a:ext uri="{9D8B030D-6E8A-4147-A177-3AD203B41FA5}">
                      <a16:colId xmlns:a16="http://schemas.microsoft.com/office/drawing/2014/main" val="730226932"/>
                    </a:ext>
                  </a:extLst>
                </a:gridCol>
                <a:gridCol w="4360047">
                  <a:extLst>
                    <a:ext uri="{9D8B030D-6E8A-4147-A177-3AD203B41FA5}">
                      <a16:colId xmlns:a16="http://schemas.microsoft.com/office/drawing/2014/main" val="1805038982"/>
                    </a:ext>
                  </a:extLst>
                </a:gridCol>
              </a:tblGrid>
              <a:tr h="3427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ПОМНИ О ПРОШЛОМ!</a:t>
                      </a:r>
                      <a:endParaRPr lang="ru-RU" dirty="0"/>
                    </a:p>
                  </a:txBody>
                  <a:tcP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СОЗДАВАЙ БУДУЩЕЕ!</a:t>
                      </a:r>
                      <a:endParaRPr lang="ru-RU" dirty="0"/>
                    </a:p>
                  </a:txBody>
                  <a:tcPr>
                    <a:solidFill>
                      <a:srgbClr val="0084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886558"/>
                  </a:ext>
                </a:extLst>
              </a:tr>
            </a:tbl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8349509" y="267403"/>
            <a:ext cx="794491" cy="674242"/>
          </a:xfrm>
          <a:prstGeom prst="rightArrow">
            <a:avLst>
              <a:gd name="adj1" fmla="val 42465"/>
              <a:gd name="adj2" fmla="val 50000"/>
            </a:avLst>
          </a:prstGeom>
          <a:solidFill>
            <a:srgbClr val="00843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-6928" y="0"/>
            <a:ext cx="391971" cy="6857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 ВОСПИТАТЕЛЬНАЯ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   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2025-2026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87" y="4727630"/>
            <a:ext cx="1833647" cy="122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486293"/>
              </p:ext>
            </p:extLst>
          </p:nvPr>
        </p:nvGraphicFramePr>
        <p:xfrm>
          <a:off x="361823" y="796927"/>
          <a:ext cx="8753778" cy="37857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17926">
                  <a:extLst>
                    <a:ext uri="{9D8B030D-6E8A-4147-A177-3AD203B41FA5}">
                      <a16:colId xmlns:a16="http://schemas.microsoft.com/office/drawing/2014/main" val="730226932"/>
                    </a:ext>
                  </a:extLst>
                </a:gridCol>
                <a:gridCol w="2917926">
                  <a:extLst>
                    <a:ext uri="{9D8B030D-6E8A-4147-A177-3AD203B41FA5}">
                      <a16:colId xmlns:a16="http://schemas.microsoft.com/office/drawing/2014/main" val="1805038982"/>
                    </a:ext>
                  </a:extLst>
                </a:gridCol>
                <a:gridCol w="2917926">
                  <a:extLst>
                    <a:ext uri="{9D8B030D-6E8A-4147-A177-3AD203B41FA5}">
                      <a16:colId xmlns:a16="http://schemas.microsoft.com/office/drawing/2014/main" val="3379648747"/>
                    </a:ext>
                  </a:extLst>
                </a:gridCol>
              </a:tblGrid>
              <a:tr h="37857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СЕМЬЯ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ГОРОД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ОТЕЧЕСТВО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886558"/>
                  </a:ext>
                </a:extLst>
              </a:tr>
            </a:tbl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3505201" y="95624"/>
            <a:ext cx="5613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АДМИНИСТРАЦИИ ГОРОДА ЛИПЕЦКА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937523"/>
              </p:ext>
            </p:extLst>
          </p:nvPr>
        </p:nvGraphicFramePr>
        <p:xfrm>
          <a:off x="620083" y="1376091"/>
          <a:ext cx="8260478" cy="51729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7076">
                  <a:extLst>
                    <a:ext uri="{9D8B030D-6E8A-4147-A177-3AD203B41FA5}">
                      <a16:colId xmlns:a16="http://schemas.microsoft.com/office/drawing/2014/main" val="1738630831"/>
                    </a:ext>
                  </a:extLst>
                </a:gridCol>
                <a:gridCol w="2186872">
                  <a:extLst>
                    <a:ext uri="{9D8B030D-6E8A-4147-A177-3AD203B41FA5}">
                      <a16:colId xmlns:a16="http://schemas.microsoft.com/office/drawing/2014/main" val="1004791808"/>
                    </a:ext>
                  </a:extLst>
                </a:gridCol>
                <a:gridCol w="2235557">
                  <a:extLst>
                    <a:ext uri="{9D8B030D-6E8A-4147-A177-3AD203B41FA5}">
                      <a16:colId xmlns:a16="http://schemas.microsoft.com/office/drawing/2014/main" val="551714127"/>
                    </a:ext>
                  </a:extLst>
                </a:gridCol>
                <a:gridCol w="1849069">
                  <a:extLst>
                    <a:ext uri="{9D8B030D-6E8A-4147-A177-3AD203B41FA5}">
                      <a16:colId xmlns:a16="http://schemas.microsoft.com/office/drawing/2014/main" val="3673209497"/>
                    </a:ext>
                  </a:extLst>
                </a:gridCol>
                <a:gridCol w="1551904">
                  <a:extLst>
                    <a:ext uri="{9D8B030D-6E8A-4147-A177-3AD203B41FA5}">
                      <a16:colId xmlns:a16="http://schemas.microsoft.com/office/drawing/2014/main" val="1052178504"/>
                    </a:ext>
                  </a:extLst>
                </a:gridCol>
              </a:tblGrid>
              <a:tr h="78383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проекта/</a:t>
                      </a:r>
                    </a:p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направления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конкурса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Ответственный </a:t>
                      </a:r>
                      <a:endParaRPr lang="ru-RU" sz="1400" dirty="0">
                        <a:effectLst/>
                      </a:endParaRPr>
                    </a:p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координатор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185518"/>
                  </a:ext>
                </a:extLst>
              </a:tr>
              <a:tr h="671854">
                <a:tc rowSpan="4"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 rowSpan="4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1439863" algn="l"/>
                        </a:tabLst>
                      </a:pP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tabLst>
                          <a:tab pos="1439863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СОДЕРЖАТЕЛЬНАЯ ЛИНИЯ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tabLst>
                          <a:tab pos="1439863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«ГОРОД»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Медиафестиваль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«Липецк: история в кадре»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МБОУ СОШ №46</a:t>
                      </a:r>
                    </a:p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октябрь-декабрь</a:t>
                      </a:r>
                    </a:p>
                    <a:p>
                      <a:pPr marL="111125" indent="-11112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2025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166527"/>
                  </a:ext>
                </a:extLst>
              </a:tr>
              <a:tr h="617680">
                <a:tc vMerge="1"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Конкурс методических разработок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«Воспитываем и обучаем: это всё моё, родное!»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МБОУ гимназия №12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октябрь 2025  –февраль 2026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764175"/>
                  </a:ext>
                </a:extLst>
              </a:tr>
              <a:tr h="626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Экологический марафон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«Чистый Липецк: эстафета созидания»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ЭЦ «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ЭкоСфера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октябрь 2025</a:t>
                      </a:r>
                    </a:p>
                    <a:p>
                      <a:pPr marL="111125" indent="-11112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май 2026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15914"/>
                  </a:ext>
                </a:extLst>
              </a:tr>
              <a:tr h="915832">
                <a:tc vMerge="1"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 v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1439863" algn="l"/>
                        </a:tabLst>
                      </a:pP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Танцевальный фестиваль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Стартинейджер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Салют, Липецк! Танцуем вместе»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ДДТ «Городской»</a:t>
                      </a:r>
                    </a:p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им. С.А. Шмакова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апрель</a:t>
                      </a:r>
                    </a:p>
                    <a:p>
                      <a:pPr marL="111125" indent="-11112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2026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24668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670823"/>
              </p:ext>
            </p:extLst>
          </p:nvPr>
        </p:nvGraphicFramePr>
        <p:xfrm>
          <a:off x="51534" y="449552"/>
          <a:ext cx="876543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386">
                  <a:extLst>
                    <a:ext uri="{9D8B030D-6E8A-4147-A177-3AD203B41FA5}">
                      <a16:colId xmlns:a16="http://schemas.microsoft.com/office/drawing/2014/main" val="730226932"/>
                    </a:ext>
                  </a:extLst>
                </a:gridCol>
                <a:gridCol w="4360047">
                  <a:extLst>
                    <a:ext uri="{9D8B030D-6E8A-4147-A177-3AD203B41FA5}">
                      <a16:colId xmlns:a16="http://schemas.microsoft.com/office/drawing/2014/main" val="1805038982"/>
                    </a:ext>
                  </a:extLst>
                </a:gridCol>
              </a:tblGrid>
              <a:tr h="3427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ПОМНИ О ПРОШЛОМ!</a:t>
                      </a:r>
                      <a:endParaRPr lang="ru-RU" dirty="0"/>
                    </a:p>
                  </a:txBody>
                  <a:tcP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СОЗДАВАЙ БУДУЩЕЕ!</a:t>
                      </a:r>
                      <a:endParaRPr lang="ru-RU" dirty="0"/>
                    </a:p>
                  </a:txBody>
                  <a:tcPr>
                    <a:solidFill>
                      <a:srgbClr val="0084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886558"/>
                  </a:ext>
                </a:extLst>
              </a:tr>
            </a:tbl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8349509" y="267403"/>
            <a:ext cx="794491" cy="674242"/>
          </a:xfrm>
          <a:prstGeom prst="rightArrow">
            <a:avLst>
              <a:gd name="adj1" fmla="val 42465"/>
              <a:gd name="adj2" fmla="val 50000"/>
            </a:avLst>
          </a:prstGeom>
          <a:solidFill>
            <a:srgbClr val="00843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-6928" y="0"/>
            <a:ext cx="391971" cy="6857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 ВОСПИТАТЕЛЬНАЯ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    </a:t>
            </a:r>
            <a:r>
              <a:rPr lang="ru-RU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2025-2026</a:t>
            </a:r>
            <a:endParaRPr lang="ru-RU" b="1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C:\Users\Terekhoff\Downloads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32" y="3664916"/>
            <a:ext cx="1567881" cy="150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486293"/>
              </p:ext>
            </p:extLst>
          </p:nvPr>
        </p:nvGraphicFramePr>
        <p:xfrm>
          <a:off x="361823" y="796927"/>
          <a:ext cx="8753778" cy="37857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17926">
                  <a:extLst>
                    <a:ext uri="{9D8B030D-6E8A-4147-A177-3AD203B41FA5}">
                      <a16:colId xmlns:a16="http://schemas.microsoft.com/office/drawing/2014/main" val="730226932"/>
                    </a:ext>
                  </a:extLst>
                </a:gridCol>
                <a:gridCol w="2917926">
                  <a:extLst>
                    <a:ext uri="{9D8B030D-6E8A-4147-A177-3AD203B41FA5}">
                      <a16:colId xmlns:a16="http://schemas.microsoft.com/office/drawing/2014/main" val="1805038982"/>
                    </a:ext>
                  </a:extLst>
                </a:gridCol>
                <a:gridCol w="2917926">
                  <a:extLst>
                    <a:ext uri="{9D8B030D-6E8A-4147-A177-3AD203B41FA5}">
                      <a16:colId xmlns:a16="http://schemas.microsoft.com/office/drawing/2014/main" val="3379648747"/>
                    </a:ext>
                  </a:extLst>
                </a:gridCol>
              </a:tblGrid>
              <a:tr h="37857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СЕМЬЯ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ГОРОД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ОТЕЧЕСТВО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886558"/>
                  </a:ext>
                </a:extLst>
              </a:tr>
            </a:tbl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3505201" y="95624"/>
            <a:ext cx="5613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АДМИНИСТРАЦИИ ГОРОДА ЛИПЕЦКА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321508"/>
              </p:ext>
            </p:extLst>
          </p:nvPr>
        </p:nvGraphicFramePr>
        <p:xfrm>
          <a:off x="608473" y="1569026"/>
          <a:ext cx="8260478" cy="46559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7076">
                  <a:extLst>
                    <a:ext uri="{9D8B030D-6E8A-4147-A177-3AD203B41FA5}">
                      <a16:colId xmlns:a16="http://schemas.microsoft.com/office/drawing/2014/main" val="1738630831"/>
                    </a:ext>
                  </a:extLst>
                </a:gridCol>
                <a:gridCol w="2186872">
                  <a:extLst>
                    <a:ext uri="{9D8B030D-6E8A-4147-A177-3AD203B41FA5}">
                      <a16:colId xmlns:a16="http://schemas.microsoft.com/office/drawing/2014/main" val="1004791808"/>
                    </a:ext>
                  </a:extLst>
                </a:gridCol>
                <a:gridCol w="2235557">
                  <a:extLst>
                    <a:ext uri="{9D8B030D-6E8A-4147-A177-3AD203B41FA5}">
                      <a16:colId xmlns:a16="http://schemas.microsoft.com/office/drawing/2014/main" val="551714127"/>
                    </a:ext>
                  </a:extLst>
                </a:gridCol>
                <a:gridCol w="1849069">
                  <a:extLst>
                    <a:ext uri="{9D8B030D-6E8A-4147-A177-3AD203B41FA5}">
                      <a16:colId xmlns:a16="http://schemas.microsoft.com/office/drawing/2014/main" val="3673209497"/>
                    </a:ext>
                  </a:extLst>
                </a:gridCol>
                <a:gridCol w="1551904">
                  <a:extLst>
                    <a:ext uri="{9D8B030D-6E8A-4147-A177-3AD203B41FA5}">
                      <a16:colId xmlns:a16="http://schemas.microsoft.com/office/drawing/2014/main" val="1052178504"/>
                    </a:ext>
                  </a:extLst>
                </a:gridCol>
              </a:tblGrid>
              <a:tr h="53998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проекта/</a:t>
                      </a:r>
                    </a:p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направления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конкурса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Ответственный </a:t>
                      </a:r>
                      <a:endParaRPr lang="ru-RU" sz="1400" dirty="0">
                        <a:effectLst/>
                      </a:endParaRPr>
                    </a:p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координатор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185518"/>
                  </a:ext>
                </a:extLst>
              </a:tr>
              <a:tr h="595102">
                <a:tc rowSpan="4"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 rowSpan="4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1439863" algn="l"/>
                        </a:tabLst>
                      </a:pP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tabLst>
                          <a:tab pos="1439863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СОДЕРЖАТЕЛЬНАЯ ЛИНИЯ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tabLst>
                          <a:tab pos="1439863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«ОТЕЧЕСТВО»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defTabSz="2063750">
                        <a:spcAft>
                          <a:spcPts val="0"/>
                        </a:spcAft>
                      </a:pPr>
                      <a:r>
                        <a:rPr lang="ru-RU" sz="1400" spc="-25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Конкурс иллюстраций и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рассказчиков</a:t>
                      </a:r>
                    </a:p>
                    <a:p>
                      <a:pPr algn="ctr" defTabSz="206375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«Мудрость народная»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ЦТТ «Новолипецкий»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декабрь - апрель</a:t>
                      </a:r>
                    </a:p>
                    <a:p>
                      <a:pPr marL="111125" indent="-11112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166527"/>
                  </a:ext>
                </a:extLst>
              </a:tr>
              <a:tr h="793470">
                <a:tc vMerge="1"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Марафон добровольческих инициатив </a:t>
                      </a:r>
                      <a:endParaRPr lang="ru-RU" sz="1400" spc="-25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spc="-25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400" b="1" spc="-25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Дари добро!» 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МБОУ лицей №66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октябрь 2025 – май  2026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764175"/>
                  </a:ext>
                </a:extLst>
              </a:tr>
              <a:tr h="595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Фестиваль хоровых коллективов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Юные голоса России»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ЦРТ «Сокол»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февраль - апрель 2026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15914"/>
                  </a:ext>
                </a:extLst>
              </a:tr>
              <a:tr h="924745">
                <a:tc vMerge="1"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 v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1439863" algn="l"/>
                        </a:tabLst>
                      </a:pP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Спецпроект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Время помогать!»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МБОУ лицей №66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сентябрь 2025</a:t>
                      </a:r>
                    </a:p>
                    <a:p>
                      <a:pPr marL="111125" indent="-11112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май 2026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246681"/>
                  </a:ext>
                </a:extLst>
              </a:tr>
              <a:tr h="396735"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 gridSpan="3">
                  <a:txBody>
                    <a:bodyPr/>
                    <a:lstStyle/>
                    <a:p>
                      <a:pPr marL="180340" algn="ctr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День единых действий (концертная программа) </a:t>
                      </a:r>
                    </a:p>
                    <a:p>
                      <a:pPr marL="180340" algn="ctr"/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«Песни Победы!»</a:t>
                      </a:r>
                    </a:p>
                  </a:txBody>
                  <a:tcPr marL="25104" marR="251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125" indent="-11112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6-7 мая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04" marR="25104" marT="0" marB="0"/>
                </a:tc>
                <a:extLst>
                  <a:ext uri="{0D108BD9-81ED-4DB2-BD59-A6C34878D82A}">
                    <a16:rowId xmlns:a16="http://schemas.microsoft.com/office/drawing/2014/main" val="3545881292"/>
                  </a:ext>
                </a:extLst>
              </a:tr>
              <a:tr h="630925"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 gridSpan="3">
                  <a:txBody>
                    <a:bodyPr/>
                    <a:lstStyle/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День единых действий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Финал Акции.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04" marR="251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20-22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мая -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04" marR="25104" marT="0" marB="0"/>
                </a:tc>
                <a:extLst>
                  <a:ext uri="{0D108BD9-81ED-4DB2-BD59-A6C34878D82A}">
                    <a16:rowId xmlns:a16="http://schemas.microsoft.com/office/drawing/2014/main" val="290427396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5823" t="18182" r="26296" b="29646"/>
          <a:stretch/>
        </p:blipFill>
        <p:spPr>
          <a:xfrm>
            <a:off x="1098867" y="3120519"/>
            <a:ext cx="2114583" cy="1440058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670823"/>
              </p:ext>
            </p:extLst>
          </p:nvPr>
        </p:nvGraphicFramePr>
        <p:xfrm>
          <a:off x="51534" y="449552"/>
          <a:ext cx="876543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386">
                  <a:extLst>
                    <a:ext uri="{9D8B030D-6E8A-4147-A177-3AD203B41FA5}">
                      <a16:colId xmlns:a16="http://schemas.microsoft.com/office/drawing/2014/main" val="730226932"/>
                    </a:ext>
                  </a:extLst>
                </a:gridCol>
                <a:gridCol w="4360047">
                  <a:extLst>
                    <a:ext uri="{9D8B030D-6E8A-4147-A177-3AD203B41FA5}">
                      <a16:colId xmlns:a16="http://schemas.microsoft.com/office/drawing/2014/main" val="1805038982"/>
                    </a:ext>
                  </a:extLst>
                </a:gridCol>
              </a:tblGrid>
              <a:tr h="3427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ПОМНИ О ПРОШЛОМ!</a:t>
                      </a:r>
                      <a:endParaRPr lang="ru-RU" dirty="0"/>
                    </a:p>
                  </a:txBody>
                  <a:tcP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СОЗДАВАЙ БУДУЩЕЕ!</a:t>
                      </a:r>
                      <a:endParaRPr lang="ru-RU" dirty="0"/>
                    </a:p>
                  </a:txBody>
                  <a:tcPr>
                    <a:solidFill>
                      <a:srgbClr val="0084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886558"/>
                  </a:ext>
                </a:extLst>
              </a:tr>
            </a:tbl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8349509" y="267403"/>
            <a:ext cx="794491" cy="674242"/>
          </a:xfrm>
          <a:prstGeom prst="rightArrow">
            <a:avLst>
              <a:gd name="adj1" fmla="val 42465"/>
              <a:gd name="adj2" fmla="val 50000"/>
            </a:avLst>
          </a:prstGeom>
          <a:solidFill>
            <a:srgbClr val="00843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-6928" y="0"/>
            <a:ext cx="391971" cy="6857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 ВОСПИТАТЕЛЬНАЯ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    </a:t>
            </a:r>
            <a:r>
              <a:rPr lang="ru-RU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2025-2026</a:t>
            </a:r>
            <a:endParaRPr lang="ru-RU" b="1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C:\Users\Terekhoff\Downloads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1165</TotalTime>
  <Words>1232</Words>
  <Application>Microsoft Office PowerPoint</Application>
  <PresentationFormat>Экран (4:3)</PresentationFormat>
  <Paragraphs>345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Unicode MS</vt:lpstr>
      <vt:lpstr>Calibri</vt:lpstr>
      <vt:lpstr>Calibri Light</vt:lpstr>
      <vt:lpstr>Century Gothic</vt:lpstr>
      <vt:lpstr>Segoe UI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Сергеевна Бухтинова</dc:creator>
  <cp:lastModifiedBy>Марианна Михайловна Терехова</cp:lastModifiedBy>
  <cp:revision>93</cp:revision>
  <dcterms:created xsi:type="dcterms:W3CDTF">2024-07-29T13:03:59Z</dcterms:created>
  <dcterms:modified xsi:type="dcterms:W3CDTF">2025-09-25T11:57:41Z</dcterms:modified>
</cp:coreProperties>
</file>